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1" r:id="rId3"/>
    <p:sldMasterId id="2147483693" r:id="rId4"/>
    <p:sldMasterId id="2147483722" r:id="rId5"/>
    <p:sldMasterId id="2147483735" r:id="rId6"/>
    <p:sldMasterId id="2147483748" r:id="rId7"/>
    <p:sldMasterId id="2147483761" r:id="rId8"/>
    <p:sldMasterId id="2147483774" r:id="rId9"/>
    <p:sldMasterId id="2147483787" r:id="rId10"/>
  </p:sldMasterIdLst>
  <p:notesMasterIdLst>
    <p:notesMasterId r:id="rId26"/>
  </p:notesMasterIdLst>
  <p:handoutMasterIdLst>
    <p:handoutMasterId r:id="rId27"/>
  </p:handoutMasterIdLst>
  <p:sldIdLst>
    <p:sldId id="278" r:id="rId11"/>
    <p:sldId id="291" r:id="rId12"/>
    <p:sldId id="297" r:id="rId13"/>
    <p:sldId id="286" r:id="rId14"/>
    <p:sldId id="298" r:id="rId15"/>
    <p:sldId id="284" r:id="rId16"/>
    <p:sldId id="279" r:id="rId17"/>
    <p:sldId id="299" r:id="rId18"/>
    <p:sldId id="269" r:id="rId19"/>
    <p:sldId id="272" r:id="rId20"/>
    <p:sldId id="274" r:id="rId21"/>
    <p:sldId id="300" r:id="rId22"/>
    <p:sldId id="276" r:id="rId23"/>
    <p:sldId id="302" r:id="rId24"/>
    <p:sldId id="30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5E9A85C-5DFD-47D2-8B7B-C4E929EFBB29}">
          <p14:sldIdLst>
            <p14:sldId id="278"/>
            <p14:sldId id="291"/>
            <p14:sldId id="297"/>
            <p14:sldId id="286"/>
            <p14:sldId id="298"/>
            <p14:sldId id="284"/>
          </p14:sldIdLst>
        </p14:section>
        <p14:section name="Раздел без заголовка" id="{5368A469-379B-4336-B8B8-A605F4A0D500}">
          <p14:sldIdLst>
            <p14:sldId id="279"/>
            <p14:sldId id="299"/>
            <p14:sldId id="269"/>
            <p14:sldId id="272"/>
            <p14:sldId id="274"/>
            <p14:sldId id="300"/>
            <p14:sldId id="276"/>
            <p14:sldId id="302"/>
            <p14:sldId id="30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48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969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20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FF220B-0C02-49F7-BBA4-7061B76238BA}" type="doc">
      <dgm:prSet loTypeId="urn:microsoft.com/office/officeart/2005/8/layout/target2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8B6576A-96ED-4819-ABB4-0CB71C7955D7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Century Schoolbook" pitchFamily="18" charset="0"/>
            </a:rPr>
            <a:t>Образование как профессионализация: профессиональная культура, усиление общего образования и формирование общего кругозора</a:t>
          </a:r>
          <a:endParaRPr lang="ru-RU" sz="2000" b="1" dirty="0">
            <a:latin typeface="Century Schoolbook" pitchFamily="18" charset="0"/>
          </a:endParaRPr>
        </a:p>
      </dgm:t>
    </dgm:pt>
    <dgm:pt modelId="{B30BC9A8-04BF-46F0-A03E-357B48B5E0EE}" type="parTrans" cxnId="{C47AEFAD-7EEA-461D-BF86-BD19A471CC43}">
      <dgm:prSet/>
      <dgm:spPr/>
      <dgm:t>
        <a:bodyPr/>
        <a:lstStyle/>
        <a:p>
          <a:endParaRPr lang="ru-RU"/>
        </a:p>
      </dgm:t>
    </dgm:pt>
    <dgm:pt modelId="{A7A78C66-B1F7-468E-8FEB-D590830610F2}" type="sibTrans" cxnId="{C47AEFAD-7EEA-461D-BF86-BD19A471CC43}">
      <dgm:prSet/>
      <dgm:spPr/>
      <dgm:t>
        <a:bodyPr/>
        <a:lstStyle/>
        <a:p>
          <a:endParaRPr lang="ru-RU"/>
        </a:p>
      </dgm:t>
    </dgm:pt>
    <dgm:pt modelId="{716BC8D1-8234-4B2E-B33B-26DAF2F7DA7E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2400" b="1" dirty="0" smtClean="0">
              <a:latin typeface="Century Schoolbook" pitchFamily="18" charset="0"/>
            </a:rPr>
            <a:t>Мыслительный материал:  мышление, понимание, рефлексия</a:t>
          </a:r>
          <a:endParaRPr lang="ru-RU" sz="2400" b="1" dirty="0">
            <a:latin typeface="Century Schoolbook" pitchFamily="18" charset="0"/>
          </a:endParaRPr>
        </a:p>
      </dgm:t>
    </dgm:pt>
    <dgm:pt modelId="{9A0D6569-C4B6-4593-9FCA-D1F5CF164DD5}" type="parTrans" cxnId="{0DC5128F-59A0-424E-AD69-E7735CC9FF29}">
      <dgm:prSet/>
      <dgm:spPr/>
      <dgm:t>
        <a:bodyPr/>
        <a:lstStyle/>
        <a:p>
          <a:endParaRPr lang="ru-RU"/>
        </a:p>
      </dgm:t>
    </dgm:pt>
    <dgm:pt modelId="{BD9234CB-650D-49B1-B3FD-3BEBC85B372E}" type="sibTrans" cxnId="{0DC5128F-59A0-424E-AD69-E7735CC9FF29}">
      <dgm:prSet/>
      <dgm:spPr/>
      <dgm:t>
        <a:bodyPr/>
        <a:lstStyle/>
        <a:p>
          <a:endParaRPr lang="ru-RU"/>
        </a:p>
      </dgm:t>
    </dgm:pt>
    <dgm:pt modelId="{9D78E7B9-657C-46E0-AFC3-C0BF606A0EFA}">
      <dgm:prSet phldrT="[Текст]" custT="1"/>
      <dgm:spPr/>
      <dgm:t>
        <a:bodyPr lIns="432000"/>
        <a:lstStyle/>
        <a:p>
          <a:r>
            <a:rPr lang="ru-RU" sz="2000" b="1" dirty="0" smtClean="0">
              <a:latin typeface="Century Schoolbook" pitchFamily="18" charset="0"/>
            </a:rPr>
            <a:t>Образование как формирование культуры мыслительной деятельности. Ведущим фактором модели  «развивающего» образования становится иная организация сознания. Знания не смешиваются с информацией.</a:t>
          </a:r>
          <a:endParaRPr lang="ru-RU" sz="2000" b="1" dirty="0">
            <a:latin typeface="Century Schoolbook" pitchFamily="18" charset="0"/>
          </a:endParaRPr>
        </a:p>
      </dgm:t>
    </dgm:pt>
    <dgm:pt modelId="{3914A486-5078-4DD5-8813-7B1A3512A4A3}" type="parTrans" cxnId="{774D8001-82EC-465F-989D-4EF14BDFD88F}">
      <dgm:prSet/>
      <dgm:spPr/>
      <dgm:t>
        <a:bodyPr/>
        <a:lstStyle/>
        <a:p>
          <a:endParaRPr lang="ru-RU"/>
        </a:p>
      </dgm:t>
    </dgm:pt>
    <dgm:pt modelId="{02CD99A5-547C-4500-928D-2E044F122EC1}" type="sibTrans" cxnId="{774D8001-82EC-465F-989D-4EF14BDFD88F}">
      <dgm:prSet/>
      <dgm:spPr/>
      <dgm:t>
        <a:bodyPr/>
        <a:lstStyle/>
        <a:p>
          <a:endParaRPr lang="ru-RU"/>
        </a:p>
      </dgm:t>
    </dgm:pt>
    <dgm:pt modelId="{073EC028-5A22-4017-9537-4706B3EA8DD4}">
      <dgm:prSet phldrT="[Текст]" custT="1"/>
      <dgm:spPr/>
      <dgm:t>
        <a:bodyPr/>
        <a:lstStyle/>
        <a:p>
          <a:r>
            <a:rPr lang="ru-RU" sz="2000" b="1" dirty="0" smtClean="0">
              <a:latin typeface="Century Schoolbook" pitchFamily="18" charset="0"/>
            </a:rPr>
            <a:t>Образование как подготовка к жизни. Воспитание  является обучением через взаимодействие бесконечностей.</a:t>
          </a:r>
          <a:endParaRPr lang="ru-RU" sz="2000" b="1" dirty="0">
            <a:latin typeface="Century Schoolbook" pitchFamily="18" charset="0"/>
          </a:endParaRPr>
        </a:p>
      </dgm:t>
    </dgm:pt>
    <dgm:pt modelId="{D6367125-5B71-451D-B965-3873CB8FB6E5}" type="parTrans" cxnId="{16DF70DB-67D6-4026-95EE-8FAEF7F97C20}">
      <dgm:prSet/>
      <dgm:spPr/>
      <dgm:t>
        <a:bodyPr/>
        <a:lstStyle/>
        <a:p>
          <a:endParaRPr lang="ru-RU"/>
        </a:p>
      </dgm:t>
    </dgm:pt>
    <dgm:pt modelId="{661939EA-7F03-4EE2-B5DA-4299D7FAD60A}" type="sibTrans" cxnId="{16DF70DB-67D6-4026-95EE-8FAEF7F97C20}">
      <dgm:prSet/>
      <dgm:spPr/>
      <dgm:t>
        <a:bodyPr/>
        <a:lstStyle/>
        <a:p>
          <a:endParaRPr lang="ru-RU"/>
        </a:p>
      </dgm:t>
    </dgm:pt>
    <dgm:pt modelId="{4424E56C-2C3F-41A6-AB7E-B195AF5BFE25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 rIns="288000"/>
        <a:lstStyle/>
        <a:p>
          <a:pPr algn="l">
            <a:spcAft>
              <a:spcPts val="0"/>
            </a:spcAft>
          </a:pPr>
          <a:r>
            <a:rPr lang="ru-RU" sz="2400" b="1" dirty="0" smtClean="0">
              <a:latin typeface="Century Schoolbook" pitchFamily="18" charset="0"/>
            </a:rPr>
            <a:t>      Ребенок как «зерно  в возможностях».</a:t>
          </a:r>
        </a:p>
        <a:p>
          <a:pPr algn="l">
            <a:spcAft>
              <a:spcPts val="0"/>
            </a:spcAft>
          </a:pPr>
          <a:r>
            <a:rPr lang="ru-RU" sz="2400" b="1" dirty="0" smtClean="0">
              <a:latin typeface="Century Schoolbook" pitchFamily="18" charset="0"/>
            </a:rPr>
            <a:t>      Воспитатель – мудрый садовник</a:t>
          </a:r>
          <a:endParaRPr lang="ru-RU" sz="2400" b="1" dirty="0">
            <a:latin typeface="Century Schoolbook" pitchFamily="18" charset="0"/>
          </a:endParaRPr>
        </a:p>
      </dgm:t>
    </dgm:pt>
    <dgm:pt modelId="{A45B8300-4A7F-409B-AAE2-58BBE7CA4AD8}" type="parTrans" cxnId="{C82C0188-D677-445C-AC85-378713FB06E2}">
      <dgm:prSet/>
      <dgm:spPr/>
      <dgm:t>
        <a:bodyPr/>
        <a:lstStyle/>
        <a:p>
          <a:endParaRPr lang="ru-RU"/>
        </a:p>
      </dgm:t>
    </dgm:pt>
    <dgm:pt modelId="{6B808F88-9970-46B9-B183-DE0200F8DF46}" type="sibTrans" cxnId="{C82C0188-D677-445C-AC85-378713FB06E2}">
      <dgm:prSet/>
      <dgm:spPr/>
      <dgm:t>
        <a:bodyPr/>
        <a:lstStyle/>
        <a:p>
          <a:endParaRPr lang="ru-RU"/>
        </a:p>
      </dgm:t>
    </dgm:pt>
    <dgm:pt modelId="{E3FE4BF8-FD96-4655-88BF-6579C138E905}" type="pres">
      <dgm:prSet presAssocID="{D2FF220B-0C02-49F7-BBA4-7061B76238BA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F22CF41-6E5A-4CAE-B0E8-C0861C3C020D}" type="pres">
      <dgm:prSet presAssocID="{D2FF220B-0C02-49F7-BBA4-7061B76238BA}" presName="outerBox" presStyleCnt="0"/>
      <dgm:spPr/>
      <dgm:t>
        <a:bodyPr/>
        <a:lstStyle/>
        <a:p>
          <a:endParaRPr lang="ru-RU"/>
        </a:p>
      </dgm:t>
    </dgm:pt>
    <dgm:pt modelId="{2016F585-12DD-4DC7-8F2A-2047A9B25D30}" type="pres">
      <dgm:prSet presAssocID="{D2FF220B-0C02-49F7-BBA4-7061B76238BA}" presName="outerBoxParent" presStyleLbl="node1" presStyleIdx="0" presStyleCnt="3"/>
      <dgm:spPr/>
      <dgm:t>
        <a:bodyPr/>
        <a:lstStyle/>
        <a:p>
          <a:endParaRPr lang="ru-RU"/>
        </a:p>
      </dgm:t>
    </dgm:pt>
    <dgm:pt modelId="{24B1E64B-1C1D-411D-A180-79F3F5E1E67D}" type="pres">
      <dgm:prSet presAssocID="{D2FF220B-0C02-49F7-BBA4-7061B76238BA}" presName="outerBoxChildren" presStyleCnt="0"/>
      <dgm:spPr/>
      <dgm:t>
        <a:bodyPr/>
        <a:lstStyle/>
        <a:p>
          <a:endParaRPr lang="ru-RU"/>
        </a:p>
      </dgm:t>
    </dgm:pt>
    <dgm:pt modelId="{89BEE9C0-E6F7-4612-99B9-C4162C2DF0EA}" type="pres">
      <dgm:prSet presAssocID="{716BC8D1-8234-4B2E-B33B-26DAF2F7DA7E}" presName="oChild" presStyleLbl="fgAcc1" presStyleIdx="0" presStyleCnt="2" custAng="16200000" custScaleX="247327" custScaleY="37128" custLinFactNeighborX="-8849" custLinFactNeighborY="21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14DBA3-473B-4CE6-8BD0-63635E278EAE}" type="pres">
      <dgm:prSet presAssocID="{D2FF220B-0C02-49F7-BBA4-7061B76238BA}" presName="middleBox" presStyleCnt="0"/>
      <dgm:spPr/>
      <dgm:t>
        <a:bodyPr/>
        <a:lstStyle/>
        <a:p>
          <a:endParaRPr lang="ru-RU"/>
        </a:p>
      </dgm:t>
    </dgm:pt>
    <dgm:pt modelId="{D59B1D9E-F053-4F03-B0A9-5A40F2E07526}" type="pres">
      <dgm:prSet presAssocID="{D2FF220B-0C02-49F7-BBA4-7061B76238BA}" presName="middleBoxParent" presStyleLbl="node1" presStyleIdx="1" presStyleCnt="3" custScaleY="115611" custLinFactNeighborX="-1291" custLinFactNeighborY="-4275"/>
      <dgm:spPr/>
      <dgm:t>
        <a:bodyPr/>
        <a:lstStyle/>
        <a:p>
          <a:endParaRPr lang="ru-RU"/>
        </a:p>
      </dgm:t>
    </dgm:pt>
    <dgm:pt modelId="{8EFD93DE-51D3-46F2-8E93-8E8D3D5DC57B}" type="pres">
      <dgm:prSet presAssocID="{D2FF220B-0C02-49F7-BBA4-7061B76238BA}" presName="middleBoxChildren" presStyleCnt="0"/>
      <dgm:spPr/>
      <dgm:t>
        <a:bodyPr/>
        <a:lstStyle/>
        <a:p>
          <a:endParaRPr lang="ru-RU"/>
        </a:p>
      </dgm:t>
    </dgm:pt>
    <dgm:pt modelId="{D2B67468-BED4-48B0-A732-11820EB0703C}" type="pres">
      <dgm:prSet presAssocID="{D2FF220B-0C02-49F7-BBA4-7061B76238BA}" presName="centerBox" presStyleCnt="0"/>
      <dgm:spPr/>
      <dgm:t>
        <a:bodyPr/>
        <a:lstStyle/>
        <a:p>
          <a:endParaRPr lang="ru-RU"/>
        </a:p>
      </dgm:t>
    </dgm:pt>
    <dgm:pt modelId="{A15B6548-AF68-4352-A920-CFE8FBBEC1D2}" type="pres">
      <dgm:prSet presAssocID="{D2FF220B-0C02-49F7-BBA4-7061B76238BA}" presName="centerBoxParent" presStyleLbl="node1" presStyleIdx="2" presStyleCnt="3" custScaleY="123750" custLinFactNeighborX="-199" custLinFactNeighborY="-9594"/>
      <dgm:spPr/>
      <dgm:t>
        <a:bodyPr/>
        <a:lstStyle/>
        <a:p>
          <a:endParaRPr lang="ru-RU"/>
        </a:p>
      </dgm:t>
    </dgm:pt>
    <dgm:pt modelId="{61C07153-C3C1-42F2-A3E5-DB4D925E1631}" type="pres">
      <dgm:prSet presAssocID="{D2FF220B-0C02-49F7-BBA4-7061B76238BA}" presName="centerBoxChildren" presStyleCnt="0"/>
      <dgm:spPr/>
      <dgm:t>
        <a:bodyPr/>
        <a:lstStyle/>
        <a:p>
          <a:endParaRPr lang="ru-RU"/>
        </a:p>
      </dgm:t>
    </dgm:pt>
    <dgm:pt modelId="{AED6FA0E-9A80-4A43-AC69-07D57D4C325B}" type="pres">
      <dgm:prSet presAssocID="{4424E56C-2C3F-41A6-AB7E-B195AF5BFE25}" presName="cChild" presStyleLbl="fgAcc1" presStyleIdx="1" presStyleCnt="2" custScaleY="133808" custLinFactNeighborX="-748" custLinFactNeighborY="-25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2C0188-D677-445C-AC85-378713FB06E2}" srcId="{073EC028-5A22-4017-9537-4706B3EA8DD4}" destId="{4424E56C-2C3F-41A6-AB7E-B195AF5BFE25}" srcOrd="0" destOrd="0" parTransId="{A45B8300-4A7F-409B-AAE2-58BBE7CA4AD8}" sibTransId="{6B808F88-9970-46B9-B183-DE0200F8DF46}"/>
    <dgm:cxn modelId="{D9FC4281-5A68-4B36-9BE4-E93452E94246}" type="presOf" srcId="{716BC8D1-8234-4B2E-B33B-26DAF2F7DA7E}" destId="{89BEE9C0-E6F7-4612-99B9-C4162C2DF0EA}" srcOrd="0" destOrd="0" presId="urn:microsoft.com/office/officeart/2005/8/layout/target2"/>
    <dgm:cxn modelId="{774D8001-82EC-465F-989D-4EF14BDFD88F}" srcId="{D2FF220B-0C02-49F7-BBA4-7061B76238BA}" destId="{9D78E7B9-657C-46E0-AFC3-C0BF606A0EFA}" srcOrd="1" destOrd="0" parTransId="{3914A486-5078-4DD5-8813-7B1A3512A4A3}" sibTransId="{02CD99A5-547C-4500-928D-2E044F122EC1}"/>
    <dgm:cxn modelId="{81ECB7F4-2D81-4502-BC3A-75B5B7AC7562}" type="presOf" srcId="{D2FF220B-0C02-49F7-BBA4-7061B76238BA}" destId="{E3FE4BF8-FD96-4655-88BF-6579C138E905}" srcOrd="0" destOrd="0" presId="urn:microsoft.com/office/officeart/2005/8/layout/target2"/>
    <dgm:cxn modelId="{32333AE7-C335-48CF-9A67-63A35172400B}" type="presOf" srcId="{9D78E7B9-657C-46E0-AFC3-C0BF606A0EFA}" destId="{D59B1D9E-F053-4F03-B0A9-5A40F2E07526}" srcOrd="0" destOrd="0" presId="urn:microsoft.com/office/officeart/2005/8/layout/target2"/>
    <dgm:cxn modelId="{74D802FC-A0A1-4596-93F0-683C787EABD3}" type="presOf" srcId="{E8B6576A-96ED-4819-ABB4-0CB71C7955D7}" destId="{2016F585-12DD-4DC7-8F2A-2047A9B25D30}" srcOrd="0" destOrd="0" presId="urn:microsoft.com/office/officeart/2005/8/layout/target2"/>
    <dgm:cxn modelId="{0DC5128F-59A0-424E-AD69-E7735CC9FF29}" srcId="{E8B6576A-96ED-4819-ABB4-0CB71C7955D7}" destId="{716BC8D1-8234-4B2E-B33B-26DAF2F7DA7E}" srcOrd="0" destOrd="0" parTransId="{9A0D6569-C4B6-4593-9FCA-D1F5CF164DD5}" sibTransId="{BD9234CB-650D-49B1-B3FD-3BEBC85B372E}"/>
    <dgm:cxn modelId="{16DF70DB-67D6-4026-95EE-8FAEF7F97C20}" srcId="{D2FF220B-0C02-49F7-BBA4-7061B76238BA}" destId="{073EC028-5A22-4017-9537-4706B3EA8DD4}" srcOrd="2" destOrd="0" parTransId="{D6367125-5B71-451D-B965-3873CB8FB6E5}" sibTransId="{661939EA-7F03-4EE2-B5DA-4299D7FAD60A}"/>
    <dgm:cxn modelId="{C47AEFAD-7EEA-461D-BF86-BD19A471CC43}" srcId="{D2FF220B-0C02-49F7-BBA4-7061B76238BA}" destId="{E8B6576A-96ED-4819-ABB4-0CB71C7955D7}" srcOrd="0" destOrd="0" parTransId="{B30BC9A8-04BF-46F0-A03E-357B48B5E0EE}" sibTransId="{A7A78C66-B1F7-468E-8FEB-D590830610F2}"/>
    <dgm:cxn modelId="{E266AF96-7DEA-4B00-9468-E2919BD6D431}" type="presOf" srcId="{4424E56C-2C3F-41A6-AB7E-B195AF5BFE25}" destId="{AED6FA0E-9A80-4A43-AC69-07D57D4C325B}" srcOrd="0" destOrd="0" presId="urn:microsoft.com/office/officeart/2005/8/layout/target2"/>
    <dgm:cxn modelId="{4E51172A-08FE-4829-9A04-1F6A12E906BF}" type="presOf" srcId="{073EC028-5A22-4017-9537-4706B3EA8DD4}" destId="{A15B6548-AF68-4352-A920-CFE8FBBEC1D2}" srcOrd="0" destOrd="0" presId="urn:microsoft.com/office/officeart/2005/8/layout/target2"/>
    <dgm:cxn modelId="{FC03191D-455D-494A-A9A5-D120CEE3BC50}" type="presParOf" srcId="{E3FE4BF8-FD96-4655-88BF-6579C138E905}" destId="{DF22CF41-6E5A-4CAE-B0E8-C0861C3C020D}" srcOrd="0" destOrd="0" presId="urn:microsoft.com/office/officeart/2005/8/layout/target2"/>
    <dgm:cxn modelId="{BF84A804-8F8B-4688-9412-C28716569BBB}" type="presParOf" srcId="{DF22CF41-6E5A-4CAE-B0E8-C0861C3C020D}" destId="{2016F585-12DD-4DC7-8F2A-2047A9B25D30}" srcOrd="0" destOrd="0" presId="urn:microsoft.com/office/officeart/2005/8/layout/target2"/>
    <dgm:cxn modelId="{562F66FB-B891-4419-97F1-025334FAE9DC}" type="presParOf" srcId="{DF22CF41-6E5A-4CAE-B0E8-C0861C3C020D}" destId="{24B1E64B-1C1D-411D-A180-79F3F5E1E67D}" srcOrd="1" destOrd="0" presId="urn:microsoft.com/office/officeart/2005/8/layout/target2"/>
    <dgm:cxn modelId="{AC37447B-A558-447B-9FC1-68FB26D5643E}" type="presParOf" srcId="{24B1E64B-1C1D-411D-A180-79F3F5E1E67D}" destId="{89BEE9C0-E6F7-4612-99B9-C4162C2DF0EA}" srcOrd="0" destOrd="0" presId="urn:microsoft.com/office/officeart/2005/8/layout/target2"/>
    <dgm:cxn modelId="{BD038D06-B549-42B0-8166-7F4EE8188671}" type="presParOf" srcId="{E3FE4BF8-FD96-4655-88BF-6579C138E905}" destId="{9A14DBA3-473B-4CE6-8BD0-63635E278EAE}" srcOrd="1" destOrd="0" presId="urn:microsoft.com/office/officeart/2005/8/layout/target2"/>
    <dgm:cxn modelId="{43A5FF59-DB6B-4512-B291-11A235DA0B31}" type="presParOf" srcId="{9A14DBA3-473B-4CE6-8BD0-63635E278EAE}" destId="{D59B1D9E-F053-4F03-B0A9-5A40F2E07526}" srcOrd="0" destOrd="0" presId="urn:microsoft.com/office/officeart/2005/8/layout/target2"/>
    <dgm:cxn modelId="{7989CD04-1C94-48D3-8978-51EF8623F334}" type="presParOf" srcId="{9A14DBA3-473B-4CE6-8BD0-63635E278EAE}" destId="{8EFD93DE-51D3-46F2-8E93-8E8D3D5DC57B}" srcOrd="1" destOrd="0" presId="urn:microsoft.com/office/officeart/2005/8/layout/target2"/>
    <dgm:cxn modelId="{5C380BF3-0801-4D17-92B7-12228C62163D}" type="presParOf" srcId="{E3FE4BF8-FD96-4655-88BF-6579C138E905}" destId="{D2B67468-BED4-48B0-A732-11820EB0703C}" srcOrd="2" destOrd="0" presId="urn:microsoft.com/office/officeart/2005/8/layout/target2"/>
    <dgm:cxn modelId="{9C3A9957-307B-4E4F-831C-DDA467B2F65A}" type="presParOf" srcId="{D2B67468-BED4-48B0-A732-11820EB0703C}" destId="{A15B6548-AF68-4352-A920-CFE8FBBEC1D2}" srcOrd="0" destOrd="0" presId="urn:microsoft.com/office/officeart/2005/8/layout/target2"/>
    <dgm:cxn modelId="{5576229D-4935-43E1-942C-9907110DE913}" type="presParOf" srcId="{D2B67468-BED4-48B0-A732-11820EB0703C}" destId="{61C07153-C3C1-42F2-A3E5-DB4D925E1631}" srcOrd="1" destOrd="0" presId="urn:microsoft.com/office/officeart/2005/8/layout/target2"/>
    <dgm:cxn modelId="{B5BA2FB7-3009-43AE-94D4-E903659507BE}" type="presParOf" srcId="{61C07153-C3C1-42F2-A3E5-DB4D925E1631}" destId="{AED6FA0E-9A80-4A43-AC69-07D57D4C325B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BE4CCA-8A46-4840-8E8E-F071550C4C91}" type="doc">
      <dgm:prSet loTypeId="urn:microsoft.com/office/officeart/2005/8/layout/cycle3" loCatId="cycl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E5CBE99-BAA5-4B18-AB08-D1EB15877438}">
      <dgm:prSet custT="1"/>
      <dgm:spPr/>
      <dgm:t>
        <a:bodyPr/>
        <a:lstStyle/>
        <a:p>
          <a:pPr rtl="0"/>
          <a:r>
            <a:rPr lang="ru-RU" sz="2000" b="1" dirty="0" smtClean="0">
              <a:latin typeface="Century Schoolbook" pitchFamily="18" charset="0"/>
            </a:rPr>
            <a:t>Универсальная личность – человек, способный к выполнению основных видов социальной деятельности</a:t>
          </a:r>
          <a:endParaRPr lang="ru-RU" sz="2000" b="1" dirty="0">
            <a:latin typeface="Century Schoolbook" pitchFamily="18" charset="0"/>
          </a:endParaRPr>
        </a:p>
      </dgm:t>
    </dgm:pt>
    <dgm:pt modelId="{2F205714-293B-43B3-AF95-21CBCFA3AF0D}" type="parTrans" cxnId="{8FC91241-5751-4E68-B8E3-7DABFC766A4F}">
      <dgm:prSet/>
      <dgm:spPr/>
      <dgm:t>
        <a:bodyPr/>
        <a:lstStyle/>
        <a:p>
          <a:endParaRPr lang="ru-RU"/>
        </a:p>
      </dgm:t>
    </dgm:pt>
    <dgm:pt modelId="{07205F7C-5F80-420A-92E0-DC22577369A1}" type="sibTrans" cxnId="{8FC91241-5751-4E68-B8E3-7DABFC766A4F}">
      <dgm:prSet/>
      <dgm:spPr>
        <a:solidFill>
          <a:srgbClr val="C00000"/>
        </a:solidFill>
      </dgm:spPr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B1E4D4EB-F38B-4AD3-9A86-15E57FB4E331}">
      <dgm:prSet custT="1"/>
      <dgm:spPr/>
      <dgm:t>
        <a:bodyPr/>
        <a:lstStyle/>
        <a:p>
          <a:pPr rtl="0"/>
          <a:r>
            <a:rPr lang="ru-RU" sz="2000" b="1" dirty="0" smtClean="0">
              <a:latin typeface="Century Schoolbook" pitchFamily="18" charset="0"/>
            </a:rPr>
            <a:t>Универсальность предполагает максимально развитие способностей и потребностей учащихся</a:t>
          </a:r>
          <a:endParaRPr lang="ru-RU" sz="2000" b="1" dirty="0">
            <a:latin typeface="Century Schoolbook" pitchFamily="18" charset="0"/>
          </a:endParaRPr>
        </a:p>
      </dgm:t>
    </dgm:pt>
    <dgm:pt modelId="{12D55B4A-3865-4C30-BF35-CFA015FAF5A7}" type="parTrans" cxnId="{B52032E4-B5DF-4B2D-B4A9-D84C60B12949}">
      <dgm:prSet/>
      <dgm:spPr/>
      <dgm:t>
        <a:bodyPr/>
        <a:lstStyle/>
        <a:p>
          <a:endParaRPr lang="ru-RU"/>
        </a:p>
      </dgm:t>
    </dgm:pt>
    <dgm:pt modelId="{A30AAD26-671B-4081-955B-FFABC96FD22D}" type="sibTrans" cxnId="{B52032E4-B5DF-4B2D-B4A9-D84C60B12949}">
      <dgm:prSet/>
      <dgm:spPr/>
      <dgm:t>
        <a:bodyPr/>
        <a:lstStyle/>
        <a:p>
          <a:endParaRPr lang="ru-RU"/>
        </a:p>
      </dgm:t>
    </dgm:pt>
    <dgm:pt modelId="{D49754A7-A321-488F-8149-DD3B756359B6}">
      <dgm:prSet custT="1"/>
      <dgm:spPr/>
      <dgm:t>
        <a:bodyPr/>
        <a:lstStyle/>
        <a:p>
          <a:pPr rtl="0"/>
          <a:r>
            <a:rPr lang="ru-RU" sz="2000" b="1" dirty="0" smtClean="0">
              <a:latin typeface="Century Schoolbook" pitchFamily="18" charset="0"/>
            </a:rPr>
            <a:t>«уплотнение» информации путем ее обобщения, синтез знаний, изучение общих принципов познания и деятельности</a:t>
          </a:r>
          <a:endParaRPr lang="ru-RU" sz="2000" b="1" dirty="0">
            <a:latin typeface="Century Schoolbook" pitchFamily="18" charset="0"/>
          </a:endParaRPr>
        </a:p>
      </dgm:t>
    </dgm:pt>
    <dgm:pt modelId="{328581C3-FF3D-4654-83B5-716CD88645D8}" type="parTrans" cxnId="{B3B96453-5D70-4A42-B30E-B1AA99D6CAB6}">
      <dgm:prSet/>
      <dgm:spPr/>
      <dgm:t>
        <a:bodyPr/>
        <a:lstStyle/>
        <a:p>
          <a:endParaRPr lang="ru-RU"/>
        </a:p>
      </dgm:t>
    </dgm:pt>
    <dgm:pt modelId="{0487F456-107E-440C-AB45-C05813046A0B}" type="sibTrans" cxnId="{B3B96453-5D70-4A42-B30E-B1AA99D6CAB6}">
      <dgm:prSet/>
      <dgm:spPr/>
      <dgm:t>
        <a:bodyPr/>
        <a:lstStyle/>
        <a:p>
          <a:endParaRPr lang="ru-RU"/>
        </a:p>
      </dgm:t>
    </dgm:pt>
    <dgm:pt modelId="{90C525A8-5B6E-4ED3-A175-EB33F11D35CC}">
      <dgm:prSet custT="1"/>
      <dgm:spPr/>
      <dgm:t>
        <a:bodyPr/>
        <a:lstStyle/>
        <a:p>
          <a:pPr rtl="0"/>
          <a:r>
            <a:rPr lang="ru-RU" sz="2000" b="1" dirty="0" smtClean="0">
              <a:latin typeface="Century Schoolbook" pitchFamily="18" charset="0"/>
            </a:rPr>
            <a:t>Развитие самостоятельности в поиске и приобретении знаний</a:t>
          </a:r>
          <a:endParaRPr lang="ru-RU" sz="2000" b="1" dirty="0">
            <a:latin typeface="Century Schoolbook" pitchFamily="18" charset="0"/>
          </a:endParaRPr>
        </a:p>
      </dgm:t>
    </dgm:pt>
    <dgm:pt modelId="{B26D42B7-3FB5-4686-A63E-198DEED6533C}" type="parTrans" cxnId="{DB0CA77C-184A-4C5B-9A4A-E4ED7771EEFD}">
      <dgm:prSet/>
      <dgm:spPr/>
      <dgm:t>
        <a:bodyPr/>
        <a:lstStyle/>
        <a:p>
          <a:endParaRPr lang="ru-RU"/>
        </a:p>
      </dgm:t>
    </dgm:pt>
    <dgm:pt modelId="{F93B5912-7432-487C-B6E8-C99346AA824A}" type="sibTrans" cxnId="{DB0CA77C-184A-4C5B-9A4A-E4ED7771EEFD}">
      <dgm:prSet/>
      <dgm:spPr/>
      <dgm:t>
        <a:bodyPr/>
        <a:lstStyle/>
        <a:p>
          <a:endParaRPr lang="ru-RU"/>
        </a:p>
      </dgm:t>
    </dgm:pt>
    <dgm:pt modelId="{58822A5F-0A87-4C52-A086-F2A59F5597E4}">
      <dgm:prSet custT="1"/>
      <dgm:spPr/>
      <dgm:t>
        <a:bodyPr/>
        <a:lstStyle/>
        <a:p>
          <a:pPr rtl="0"/>
          <a:r>
            <a:rPr lang="ru-RU" sz="2000" b="1" dirty="0" smtClean="0">
              <a:latin typeface="Century Schoolbook" pitchFamily="18" charset="0"/>
            </a:rPr>
            <a:t>Развивающее, проблемное обучение, развитие мышления</a:t>
          </a:r>
          <a:endParaRPr lang="ru-RU" sz="2000" b="1" dirty="0">
            <a:latin typeface="Century Schoolbook" pitchFamily="18" charset="0"/>
          </a:endParaRPr>
        </a:p>
      </dgm:t>
    </dgm:pt>
    <dgm:pt modelId="{111B3803-7971-4E1F-B4AD-751391183AB5}" type="parTrans" cxnId="{CD88BF5E-034E-4664-AB1C-279E3EFA6553}">
      <dgm:prSet/>
      <dgm:spPr/>
      <dgm:t>
        <a:bodyPr/>
        <a:lstStyle/>
        <a:p>
          <a:endParaRPr lang="ru-RU"/>
        </a:p>
      </dgm:t>
    </dgm:pt>
    <dgm:pt modelId="{BDC4856E-A8F4-4C93-A552-53A51FFE7338}" type="sibTrans" cxnId="{CD88BF5E-034E-4664-AB1C-279E3EFA6553}">
      <dgm:prSet/>
      <dgm:spPr/>
      <dgm:t>
        <a:bodyPr/>
        <a:lstStyle/>
        <a:p>
          <a:endParaRPr lang="ru-RU"/>
        </a:p>
      </dgm:t>
    </dgm:pt>
    <dgm:pt modelId="{1E116001-6386-4C5B-A6C2-A2F89B0FFDAC}">
      <dgm:prSet custT="1"/>
      <dgm:spPr/>
      <dgm:t>
        <a:bodyPr/>
        <a:lstStyle/>
        <a:p>
          <a:pPr rtl="0"/>
          <a:r>
            <a:rPr lang="ru-RU" sz="2000" b="1" dirty="0" smtClean="0">
              <a:latin typeface="Century Schoolbook" pitchFamily="18" charset="0"/>
            </a:rPr>
            <a:t>Применение знаний на практике</a:t>
          </a:r>
          <a:endParaRPr lang="ru-RU" sz="2000" b="1" dirty="0">
            <a:latin typeface="Century Schoolbook" pitchFamily="18" charset="0"/>
          </a:endParaRPr>
        </a:p>
      </dgm:t>
    </dgm:pt>
    <dgm:pt modelId="{204F387A-57DC-4508-A5AD-97B11BDEA5BB}" type="parTrans" cxnId="{3563BF10-F8DE-4351-9A5C-5D278812217E}">
      <dgm:prSet/>
      <dgm:spPr/>
      <dgm:t>
        <a:bodyPr/>
        <a:lstStyle/>
        <a:p>
          <a:endParaRPr lang="ru-RU"/>
        </a:p>
      </dgm:t>
    </dgm:pt>
    <dgm:pt modelId="{511CBD83-D984-4402-9B48-938059540872}" type="sibTrans" cxnId="{3563BF10-F8DE-4351-9A5C-5D278812217E}">
      <dgm:prSet/>
      <dgm:spPr/>
      <dgm:t>
        <a:bodyPr/>
        <a:lstStyle/>
        <a:p>
          <a:endParaRPr lang="ru-RU"/>
        </a:p>
      </dgm:t>
    </dgm:pt>
    <dgm:pt modelId="{4DAB5374-4ECC-4779-85B0-3562466670DC}" type="pres">
      <dgm:prSet presAssocID="{1FBE4CCA-8A46-4840-8E8E-F071550C4C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4B3AE7-6C80-4E2E-BD59-FC72715AD031}" type="pres">
      <dgm:prSet presAssocID="{1FBE4CCA-8A46-4840-8E8E-F071550C4C91}" presName="cycle" presStyleCnt="0"/>
      <dgm:spPr/>
    </dgm:pt>
    <dgm:pt modelId="{CACAF8B7-BD56-4835-B233-A6219BAF6DBA}" type="pres">
      <dgm:prSet presAssocID="{EE5CBE99-BAA5-4B18-AB08-D1EB15877438}" presName="nodeFirstNode" presStyleLbl="node1" presStyleIdx="0" presStyleCnt="6" custScaleX="378927" custScaleY="88735" custRadScaleRad="96564" custRadScaleInc="-1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F8CFF-483B-41D0-AF1C-D93A95CAA7B9}" type="pres">
      <dgm:prSet presAssocID="{07205F7C-5F80-420A-92E0-DC22577369A1}" presName="sibTransFirstNode" presStyleLbl="bgShp" presStyleIdx="0" presStyleCnt="1" custAng="21399480" custScaleX="115584" custScaleY="59229" custLinFactNeighborX="8713" custLinFactNeighborY="18658"/>
      <dgm:spPr>
        <a:prstGeom prst="curvedDownArrow">
          <a:avLst/>
        </a:prstGeom>
      </dgm:spPr>
      <dgm:t>
        <a:bodyPr/>
        <a:lstStyle/>
        <a:p>
          <a:endParaRPr lang="ru-RU"/>
        </a:p>
      </dgm:t>
    </dgm:pt>
    <dgm:pt modelId="{29D16638-C9C2-429F-8412-4E24A650F14A}" type="pres">
      <dgm:prSet presAssocID="{B1E4D4EB-F38B-4AD3-9A86-15E57FB4E331}" presName="nodeFollowingNodes" presStyleLbl="node1" presStyleIdx="1" presStyleCnt="6" custScaleX="267778" custRadScaleRad="152253" custRadScaleInc="29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049C6-E50D-4CAE-9567-F501354C76ED}" type="pres">
      <dgm:prSet presAssocID="{D49754A7-A321-488F-8149-DD3B756359B6}" presName="nodeFollowingNodes" presStyleLbl="node1" presStyleIdx="2" presStyleCnt="6" custScaleX="304292" custRadScaleRad="129272" custRadScaleInc="-39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B86F8-0A80-4561-B789-B23A85B137E6}" type="pres">
      <dgm:prSet presAssocID="{90C525A8-5B6E-4ED3-A175-EB33F11D35CC}" presName="nodeFollowingNodes" presStyleLbl="node1" presStyleIdx="3" presStyleCnt="6" custScaleX="281090" custRadScaleRad="101814" custRadScaleInc="-66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F44F7-8437-409B-9234-2B35C27D7732}" type="pres">
      <dgm:prSet presAssocID="{58822A5F-0A87-4C52-A086-F2A59F5597E4}" presName="nodeFollowingNodes" presStyleLbl="node1" presStyleIdx="4" presStyleCnt="6" custScaleX="202108" custRadScaleRad="128169" custRadScaleInc="36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ED869-F3AF-4F59-A387-B99ECEBD382D}" type="pres">
      <dgm:prSet presAssocID="{1E116001-6386-4C5B-A6C2-A2F89B0FFDAC}" presName="nodeFollowingNodes" presStyleLbl="node1" presStyleIdx="5" presStyleCnt="6" custScaleX="184771" custRadScaleRad="147855" custRadScaleInc="-30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C91241-5751-4E68-B8E3-7DABFC766A4F}" srcId="{1FBE4CCA-8A46-4840-8E8E-F071550C4C91}" destId="{EE5CBE99-BAA5-4B18-AB08-D1EB15877438}" srcOrd="0" destOrd="0" parTransId="{2F205714-293B-43B3-AF95-21CBCFA3AF0D}" sibTransId="{07205F7C-5F80-420A-92E0-DC22577369A1}"/>
    <dgm:cxn modelId="{EBABB4FB-77B2-478E-B3FD-86359E7A89AF}" type="presOf" srcId="{EE5CBE99-BAA5-4B18-AB08-D1EB15877438}" destId="{CACAF8B7-BD56-4835-B233-A6219BAF6DBA}" srcOrd="0" destOrd="0" presId="urn:microsoft.com/office/officeart/2005/8/layout/cycle3"/>
    <dgm:cxn modelId="{5E64B2AA-1E4F-4D09-A55A-AA8FFCCEB935}" type="presOf" srcId="{1E116001-6386-4C5B-A6C2-A2F89B0FFDAC}" destId="{3A7ED869-F3AF-4F59-A387-B99ECEBD382D}" srcOrd="0" destOrd="0" presId="urn:microsoft.com/office/officeart/2005/8/layout/cycle3"/>
    <dgm:cxn modelId="{D597ACA9-B501-4615-B575-9BBC3A6C24A7}" type="presOf" srcId="{1FBE4CCA-8A46-4840-8E8E-F071550C4C91}" destId="{4DAB5374-4ECC-4779-85B0-3562466670DC}" srcOrd="0" destOrd="0" presId="urn:microsoft.com/office/officeart/2005/8/layout/cycle3"/>
    <dgm:cxn modelId="{6CD2AD11-F13D-4FC5-AB0C-41A05744594C}" type="presOf" srcId="{90C525A8-5B6E-4ED3-A175-EB33F11D35CC}" destId="{542B86F8-0A80-4561-B789-B23A85B137E6}" srcOrd="0" destOrd="0" presId="urn:microsoft.com/office/officeart/2005/8/layout/cycle3"/>
    <dgm:cxn modelId="{2EB93991-386D-4DFF-987A-1D1A89C6F192}" type="presOf" srcId="{D49754A7-A321-488F-8149-DD3B756359B6}" destId="{112049C6-E50D-4CAE-9567-F501354C76ED}" srcOrd="0" destOrd="0" presId="urn:microsoft.com/office/officeart/2005/8/layout/cycle3"/>
    <dgm:cxn modelId="{9C8E1F8A-2D44-4351-9E59-21DA90BB93DF}" type="presOf" srcId="{07205F7C-5F80-420A-92E0-DC22577369A1}" destId="{14BF8CFF-483B-41D0-AF1C-D93A95CAA7B9}" srcOrd="0" destOrd="0" presId="urn:microsoft.com/office/officeart/2005/8/layout/cycle3"/>
    <dgm:cxn modelId="{3563BF10-F8DE-4351-9A5C-5D278812217E}" srcId="{1FBE4CCA-8A46-4840-8E8E-F071550C4C91}" destId="{1E116001-6386-4C5B-A6C2-A2F89B0FFDAC}" srcOrd="5" destOrd="0" parTransId="{204F387A-57DC-4508-A5AD-97B11BDEA5BB}" sibTransId="{511CBD83-D984-4402-9B48-938059540872}"/>
    <dgm:cxn modelId="{B3B96453-5D70-4A42-B30E-B1AA99D6CAB6}" srcId="{1FBE4CCA-8A46-4840-8E8E-F071550C4C91}" destId="{D49754A7-A321-488F-8149-DD3B756359B6}" srcOrd="2" destOrd="0" parTransId="{328581C3-FF3D-4654-83B5-716CD88645D8}" sibTransId="{0487F456-107E-440C-AB45-C05813046A0B}"/>
    <dgm:cxn modelId="{DBA7C49C-4D7A-49A4-8FE4-D2D328B873EB}" type="presOf" srcId="{B1E4D4EB-F38B-4AD3-9A86-15E57FB4E331}" destId="{29D16638-C9C2-429F-8412-4E24A650F14A}" srcOrd="0" destOrd="0" presId="urn:microsoft.com/office/officeart/2005/8/layout/cycle3"/>
    <dgm:cxn modelId="{B52032E4-B5DF-4B2D-B4A9-D84C60B12949}" srcId="{1FBE4CCA-8A46-4840-8E8E-F071550C4C91}" destId="{B1E4D4EB-F38B-4AD3-9A86-15E57FB4E331}" srcOrd="1" destOrd="0" parTransId="{12D55B4A-3865-4C30-BF35-CFA015FAF5A7}" sibTransId="{A30AAD26-671B-4081-955B-FFABC96FD22D}"/>
    <dgm:cxn modelId="{8C160C44-0DC2-4A7C-A6EE-7CFF9222E36C}" type="presOf" srcId="{58822A5F-0A87-4C52-A086-F2A59F5597E4}" destId="{00DF44F7-8437-409B-9234-2B35C27D7732}" srcOrd="0" destOrd="0" presId="urn:microsoft.com/office/officeart/2005/8/layout/cycle3"/>
    <dgm:cxn modelId="{DB0CA77C-184A-4C5B-9A4A-E4ED7771EEFD}" srcId="{1FBE4CCA-8A46-4840-8E8E-F071550C4C91}" destId="{90C525A8-5B6E-4ED3-A175-EB33F11D35CC}" srcOrd="3" destOrd="0" parTransId="{B26D42B7-3FB5-4686-A63E-198DEED6533C}" sibTransId="{F93B5912-7432-487C-B6E8-C99346AA824A}"/>
    <dgm:cxn modelId="{CD88BF5E-034E-4664-AB1C-279E3EFA6553}" srcId="{1FBE4CCA-8A46-4840-8E8E-F071550C4C91}" destId="{58822A5F-0A87-4C52-A086-F2A59F5597E4}" srcOrd="4" destOrd="0" parTransId="{111B3803-7971-4E1F-B4AD-751391183AB5}" sibTransId="{BDC4856E-A8F4-4C93-A552-53A51FFE7338}"/>
    <dgm:cxn modelId="{AAEBDC94-789F-47B7-A479-CD14CE0465CC}" type="presParOf" srcId="{4DAB5374-4ECC-4779-85B0-3562466670DC}" destId="{AD4B3AE7-6C80-4E2E-BD59-FC72715AD031}" srcOrd="0" destOrd="0" presId="urn:microsoft.com/office/officeart/2005/8/layout/cycle3"/>
    <dgm:cxn modelId="{797CE8B6-E800-4BE3-9E78-E9E6004EAEBA}" type="presParOf" srcId="{AD4B3AE7-6C80-4E2E-BD59-FC72715AD031}" destId="{CACAF8B7-BD56-4835-B233-A6219BAF6DBA}" srcOrd="0" destOrd="0" presId="urn:microsoft.com/office/officeart/2005/8/layout/cycle3"/>
    <dgm:cxn modelId="{EADBABB9-AB90-4789-A701-90F86EE3BB39}" type="presParOf" srcId="{AD4B3AE7-6C80-4E2E-BD59-FC72715AD031}" destId="{14BF8CFF-483B-41D0-AF1C-D93A95CAA7B9}" srcOrd="1" destOrd="0" presId="urn:microsoft.com/office/officeart/2005/8/layout/cycle3"/>
    <dgm:cxn modelId="{92B80E20-2D62-47BF-82E0-B4F4C4256C0F}" type="presParOf" srcId="{AD4B3AE7-6C80-4E2E-BD59-FC72715AD031}" destId="{29D16638-C9C2-429F-8412-4E24A650F14A}" srcOrd="2" destOrd="0" presId="urn:microsoft.com/office/officeart/2005/8/layout/cycle3"/>
    <dgm:cxn modelId="{0EF58E19-D525-4CB8-BDA8-26070967F7A7}" type="presParOf" srcId="{AD4B3AE7-6C80-4E2E-BD59-FC72715AD031}" destId="{112049C6-E50D-4CAE-9567-F501354C76ED}" srcOrd="3" destOrd="0" presId="urn:microsoft.com/office/officeart/2005/8/layout/cycle3"/>
    <dgm:cxn modelId="{679EF3CB-EE86-4620-974C-EF1844887716}" type="presParOf" srcId="{AD4B3AE7-6C80-4E2E-BD59-FC72715AD031}" destId="{542B86F8-0A80-4561-B789-B23A85B137E6}" srcOrd="4" destOrd="0" presId="urn:microsoft.com/office/officeart/2005/8/layout/cycle3"/>
    <dgm:cxn modelId="{D5218F21-3F1A-4053-BF18-9C45561BE83B}" type="presParOf" srcId="{AD4B3AE7-6C80-4E2E-BD59-FC72715AD031}" destId="{00DF44F7-8437-409B-9234-2B35C27D7732}" srcOrd="5" destOrd="0" presId="urn:microsoft.com/office/officeart/2005/8/layout/cycle3"/>
    <dgm:cxn modelId="{FA3B417D-BA49-400B-A602-FEB21A6E4DDF}" type="presParOf" srcId="{AD4B3AE7-6C80-4E2E-BD59-FC72715AD031}" destId="{3A7ED869-F3AF-4F59-A387-B99ECEBD382D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0C3AB3-C1D0-4BFC-A415-3B5F700797B6}" type="doc">
      <dgm:prSet loTypeId="urn:microsoft.com/office/officeart/2005/8/layout/venn2" loCatId="relationship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42BC389-8FC8-4E77-A2B7-054DFD37670D}">
      <dgm:prSet phldrT="[Текст]" custT="1"/>
      <dgm:spPr>
        <a:xfrm>
          <a:off x="-110719" y="0"/>
          <a:ext cx="4829951" cy="4608512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l"/>
          <a:r>
            <a:rPr lang="ru-RU" sz="2000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ЛИЧНОСТЬ</a:t>
          </a:r>
          <a:endParaRPr lang="ru-RU" sz="2000" b="1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80D8879-09E1-4F62-9EEF-FD9A8C4CAA2D}" type="parTrans" cxnId="{A1E4D354-8E4A-43F2-8E3F-0410672A953A}">
      <dgm:prSet/>
      <dgm:spPr/>
      <dgm:t>
        <a:bodyPr/>
        <a:lstStyle/>
        <a:p>
          <a:endParaRPr lang="ru-RU"/>
        </a:p>
      </dgm:t>
    </dgm:pt>
    <dgm:pt modelId="{A459786C-0C0B-41E6-BBCA-E5FC6F9BB5AD}" type="sibTrans" cxnId="{A1E4D354-8E4A-43F2-8E3F-0410672A953A}">
      <dgm:prSet/>
      <dgm:spPr/>
      <dgm:t>
        <a:bodyPr/>
        <a:lstStyle/>
        <a:p>
          <a:endParaRPr lang="ru-RU"/>
        </a:p>
      </dgm:t>
    </dgm:pt>
    <dgm:pt modelId="{A13E4122-AA99-4F33-B68A-7E15B82E4CFF}">
      <dgm:prSet phldrT="[Текст]" custT="1"/>
      <dgm:spPr>
        <a:xfrm>
          <a:off x="144033" y="1795464"/>
          <a:ext cx="4128616" cy="1723076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000" b="1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ОРГАНИЗМ</a:t>
          </a:r>
          <a:endParaRPr lang="ru-RU" sz="2000" b="1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7785C3D-E034-4821-8635-06C4EF3CFB4D}" type="parTrans" cxnId="{7F7A0D46-2DEC-4CA1-85AB-A78FFE4E2C96}">
      <dgm:prSet/>
      <dgm:spPr/>
      <dgm:t>
        <a:bodyPr/>
        <a:lstStyle/>
        <a:p>
          <a:endParaRPr lang="ru-RU"/>
        </a:p>
      </dgm:t>
    </dgm:pt>
    <dgm:pt modelId="{247B1BD2-1E3A-47CF-8D66-49A822D21C9B}" type="sibTrans" cxnId="{7F7A0D46-2DEC-4CA1-85AB-A78FFE4E2C96}">
      <dgm:prSet/>
      <dgm:spPr/>
      <dgm:t>
        <a:bodyPr/>
        <a:lstStyle/>
        <a:p>
          <a:endParaRPr lang="ru-RU"/>
        </a:p>
      </dgm:t>
    </dgm:pt>
    <dgm:pt modelId="{26F7F20B-8416-4C89-92EC-8BB9F72E1AD0}" type="pres">
      <dgm:prSet presAssocID="{2D0C3AB3-C1D0-4BFC-A415-3B5F700797B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51F212-BEB1-4841-AF6F-4FE8523969DD}" type="pres">
      <dgm:prSet presAssocID="{2D0C3AB3-C1D0-4BFC-A415-3B5F700797B6}" presName="comp1" presStyleCnt="0"/>
      <dgm:spPr/>
      <dgm:t>
        <a:bodyPr/>
        <a:lstStyle/>
        <a:p>
          <a:endParaRPr lang="ru-RU"/>
        </a:p>
      </dgm:t>
    </dgm:pt>
    <dgm:pt modelId="{345798B5-C6E2-4CB7-B811-FF20D7471077}" type="pres">
      <dgm:prSet presAssocID="{2D0C3AB3-C1D0-4BFC-A415-3B5F700797B6}" presName="circle1" presStyleLbl="node1" presStyleIdx="0" presStyleCnt="2" custScaleX="104805" custLinFactNeighborX="0" custLinFactNeighborY="23290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BB393531-76DF-451D-BF7F-212D546848FF}" type="pres">
      <dgm:prSet presAssocID="{2D0C3AB3-C1D0-4BFC-A415-3B5F700797B6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85036-AEDE-4F16-A55B-524635D64ECB}" type="pres">
      <dgm:prSet presAssocID="{2D0C3AB3-C1D0-4BFC-A415-3B5F700797B6}" presName="comp2" presStyleCnt="0"/>
      <dgm:spPr/>
      <dgm:t>
        <a:bodyPr/>
        <a:lstStyle/>
        <a:p>
          <a:endParaRPr lang="ru-RU"/>
        </a:p>
      </dgm:t>
    </dgm:pt>
    <dgm:pt modelId="{08F17B68-16E9-423F-9815-FE76D5F99663}" type="pres">
      <dgm:prSet presAssocID="{2D0C3AB3-C1D0-4BFC-A415-3B5F700797B6}" presName="circle2" presStyleLbl="node1" presStyleIdx="1" presStyleCnt="2" custScaleX="119449" custScaleY="49852" custLinFactNeighborX="-2775" custLinFactNeighborY="-6461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EE1F6FB1-56C3-4F1A-B0BF-0D860E63499C}" type="pres">
      <dgm:prSet presAssocID="{2D0C3AB3-C1D0-4BFC-A415-3B5F700797B6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E4D354-8E4A-43F2-8E3F-0410672A953A}" srcId="{2D0C3AB3-C1D0-4BFC-A415-3B5F700797B6}" destId="{B42BC389-8FC8-4E77-A2B7-054DFD37670D}" srcOrd="0" destOrd="0" parTransId="{080D8879-09E1-4F62-9EEF-FD9A8C4CAA2D}" sibTransId="{A459786C-0C0B-41E6-BBCA-E5FC6F9BB5AD}"/>
    <dgm:cxn modelId="{BDED09CC-751D-41B8-8646-E0138D1F4836}" type="presOf" srcId="{B42BC389-8FC8-4E77-A2B7-054DFD37670D}" destId="{BB393531-76DF-451D-BF7F-212D546848FF}" srcOrd="1" destOrd="0" presId="urn:microsoft.com/office/officeart/2005/8/layout/venn2"/>
    <dgm:cxn modelId="{0CF26D40-545D-434A-925C-19D028BB63C4}" type="presOf" srcId="{A13E4122-AA99-4F33-B68A-7E15B82E4CFF}" destId="{08F17B68-16E9-423F-9815-FE76D5F99663}" srcOrd="0" destOrd="0" presId="urn:microsoft.com/office/officeart/2005/8/layout/venn2"/>
    <dgm:cxn modelId="{4A8F063D-7D48-440D-8BE0-255F4A101F69}" type="presOf" srcId="{B42BC389-8FC8-4E77-A2B7-054DFD37670D}" destId="{345798B5-C6E2-4CB7-B811-FF20D7471077}" srcOrd="0" destOrd="0" presId="urn:microsoft.com/office/officeart/2005/8/layout/venn2"/>
    <dgm:cxn modelId="{B7B81662-1E62-43C0-9505-7B951E2C728F}" type="presOf" srcId="{A13E4122-AA99-4F33-B68A-7E15B82E4CFF}" destId="{EE1F6FB1-56C3-4F1A-B0BF-0D860E63499C}" srcOrd="1" destOrd="0" presId="urn:microsoft.com/office/officeart/2005/8/layout/venn2"/>
    <dgm:cxn modelId="{C40DE8D0-566D-46AA-93C4-26A0661F0928}" type="presOf" srcId="{2D0C3AB3-C1D0-4BFC-A415-3B5F700797B6}" destId="{26F7F20B-8416-4C89-92EC-8BB9F72E1AD0}" srcOrd="0" destOrd="0" presId="urn:microsoft.com/office/officeart/2005/8/layout/venn2"/>
    <dgm:cxn modelId="{7F7A0D46-2DEC-4CA1-85AB-A78FFE4E2C96}" srcId="{2D0C3AB3-C1D0-4BFC-A415-3B5F700797B6}" destId="{A13E4122-AA99-4F33-B68A-7E15B82E4CFF}" srcOrd="1" destOrd="0" parTransId="{B7785C3D-E034-4821-8635-06C4EF3CFB4D}" sibTransId="{247B1BD2-1E3A-47CF-8D66-49A822D21C9B}"/>
    <dgm:cxn modelId="{2541AB76-9A88-43C5-9690-9B18162EFFD1}" type="presParOf" srcId="{26F7F20B-8416-4C89-92EC-8BB9F72E1AD0}" destId="{9451F212-BEB1-4841-AF6F-4FE8523969DD}" srcOrd="0" destOrd="0" presId="urn:microsoft.com/office/officeart/2005/8/layout/venn2"/>
    <dgm:cxn modelId="{CA79E693-971C-4425-BF7D-ECE21795D752}" type="presParOf" srcId="{9451F212-BEB1-4841-AF6F-4FE8523969DD}" destId="{345798B5-C6E2-4CB7-B811-FF20D7471077}" srcOrd="0" destOrd="0" presId="urn:microsoft.com/office/officeart/2005/8/layout/venn2"/>
    <dgm:cxn modelId="{39EA3430-C768-40A7-9C0C-CC67F1E171A7}" type="presParOf" srcId="{9451F212-BEB1-4841-AF6F-4FE8523969DD}" destId="{BB393531-76DF-451D-BF7F-212D546848FF}" srcOrd="1" destOrd="0" presId="urn:microsoft.com/office/officeart/2005/8/layout/venn2"/>
    <dgm:cxn modelId="{A88673D3-CDE5-4175-84A7-2A7B91C015AC}" type="presParOf" srcId="{26F7F20B-8416-4C89-92EC-8BB9F72E1AD0}" destId="{7B185036-AEDE-4F16-A55B-524635D64ECB}" srcOrd="1" destOrd="0" presId="urn:microsoft.com/office/officeart/2005/8/layout/venn2"/>
    <dgm:cxn modelId="{D4CA803B-AE25-4111-B493-3355123347A6}" type="presParOf" srcId="{7B185036-AEDE-4F16-A55B-524635D64ECB}" destId="{08F17B68-16E9-423F-9815-FE76D5F99663}" srcOrd="0" destOrd="0" presId="urn:microsoft.com/office/officeart/2005/8/layout/venn2"/>
    <dgm:cxn modelId="{1D400DC5-1201-41AE-8BA4-B08F3185A90D}" type="presParOf" srcId="{7B185036-AEDE-4F16-A55B-524635D64ECB}" destId="{EE1F6FB1-56C3-4F1A-B0BF-0D860E63499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48A4B3-9CE1-4A5C-BD7A-F7B0E303AF97}" type="doc">
      <dgm:prSet loTypeId="urn:microsoft.com/office/officeart/2005/8/layout/target3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443DB09-03FB-44A8-B66F-064FB37C0FEF}">
      <dgm:prSet/>
      <dgm:spPr>
        <a:xfrm>
          <a:off x="1662313" y="-2"/>
          <a:ext cx="3680005" cy="4680525"/>
        </a:xfrm>
        <a:prstGeom prst="rect">
          <a:avLst/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CE94D591-AB84-47DB-A62D-28EFD86CC3E2}" type="parTrans" cxnId="{5420B831-6FB5-4CCD-8518-3817BDC0C0F2}">
      <dgm:prSet/>
      <dgm:spPr/>
      <dgm:t>
        <a:bodyPr/>
        <a:lstStyle/>
        <a:p>
          <a:endParaRPr lang="ru-RU"/>
        </a:p>
      </dgm:t>
    </dgm:pt>
    <dgm:pt modelId="{F3D5376A-121A-4B1D-A219-7AA5F2038A9B}" type="sibTrans" cxnId="{5420B831-6FB5-4CCD-8518-3817BDC0C0F2}">
      <dgm:prSet/>
      <dgm:spPr/>
      <dgm:t>
        <a:bodyPr/>
        <a:lstStyle/>
        <a:p>
          <a:endParaRPr lang="ru-RU"/>
        </a:p>
      </dgm:t>
    </dgm:pt>
    <dgm:pt modelId="{677653B7-1053-4795-9856-318A471A3ED4}">
      <dgm:prSet custT="1"/>
      <dgm:spPr>
        <a:xfrm>
          <a:off x="1656168" y="2583578"/>
          <a:ext cx="3680005" cy="1919816"/>
        </a:xfrm>
        <a:prstGeom prst="rect">
          <a:avLst/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 pitchFamily="18" charset="0"/>
              <a:ea typeface="+mn-ea"/>
              <a:cs typeface="Times New Roman" pitchFamily="18" charset="0"/>
            </a:rPr>
            <a:t>Наследственная детерминация:  </a:t>
          </a:r>
        </a:p>
        <a:p>
          <a:pPr rtl="0"/>
          <a:r>
            <a:rPr lang="ru-RU" sz="2000" b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 pitchFamily="18" charset="0"/>
              <a:ea typeface="+mn-ea"/>
              <a:cs typeface="Times New Roman" pitchFamily="18" charset="0"/>
            </a:rPr>
            <a:t>нейродинамика</a:t>
          </a:r>
          <a:r>
            <a:rPr lang="ru-RU" sz="20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 pitchFamily="18" charset="0"/>
              <a:ea typeface="+mn-ea"/>
              <a:cs typeface="Times New Roman" pitchFamily="18" charset="0"/>
            </a:rPr>
            <a:t>, задатки, темперамент, отдельные психические функции (состояние)</a:t>
          </a:r>
          <a:endParaRPr lang="ru-RU" sz="20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Schoolbook" pitchFamily="18" charset="0"/>
            <a:ea typeface="+mn-ea"/>
            <a:cs typeface="Times New Roman" pitchFamily="18" charset="0"/>
          </a:endParaRPr>
        </a:p>
      </dgm:t>
    </dgm:pt>
    <dgm:pt modelId="{D3A7F94B-5543-4B83-B834-609FA4FE5018}" type="parTrans" cxnId="{06AE2B0F-9705-42DC-ABE0-DE801E99C2D7}">
      <dgm:prSet/>
      <dgm:spPr/>
      <dgm:t>
        <a:bodyPr/>
        <a:lstStyle/>
        <a:p>
          <a:endParaRPr lang="ru-RU"/>
        </a:p>
      </dgm:t>
    </dgm:pt>
    <dgm:pt modelId="{79B0C429-BCC0-41C8-A07A-30FE2C768FDF}" type="sibTrans" cxnId="{06AE2B0F-9705-42DC-ABE0-DE801E99C2D7}">
      <dgm:prSet/>
      <dgm:spPr/>
      <dgm:t>
        <a:bodyPr/>
        <a:lstStyle/>
        <a:p>
          <a:endParaRPr lang="ru-RU"/>
        </a:p>
      </dgm:t>
    </dgm:pt>
    <dgm:pt modelId="{276645C1-202D-4870-A75F-2FCF9AA11AE8}">
      <dgm:prSet custT="1"/>
      <dgm:spPr>
        <a:xfrm>
          <a:off x="1609248" y="135296"/>
          <a:ext cx="3680005" cy="2216483"/>
        </a:xfrm>
        <a:prstGeom prst="rect">
          <a:avLst/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5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endParaRPr lang="ru-RU" sz="5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endParaRPr lang="ru-RU" sz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endParaRPr lang="ru-RU" sz="1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r>
            <a:rPr lang="ru-RU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 pitchFamily="18" charset="0"/>
              <a:ea typeface="+mn-ea"/>
              <a:cs typeface="Times New Roman" pitchFamily="18" charset="0"/>
            </a:rPr>
            <a:t>Среда  (воспитания):</a:t>
          </a:r>
        </a:p>
        <a:p>
          <a:r>
            <a:rPr lang="ru-RU" sz="20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 pitchFamily="18" charset="0"/>
              <a:ea typeface="+mn-ea"/>
              <a:cs typeface="Times New Roman" pitchFamily="18" charset="0"/>
            </a:rPr>
            <a:t>способности, характер, цели, жизненный стиль, ценности </a:t>
          </a:r>
          <a:endParaRPr lang="ru-RU" sz="20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Schoolbook" pitchFamily="18" charset="0"/>
            <a:ea typeface="+mn-ea"/>
            <a:cs typeface="Times New Roman" pitchFamily="18" charset="0"/>
          </a:endParaRPr>
        </a:p>
      </dgm:t>
    </dgm:pt>
    <dgm:pt modelId="{169333DA-E91A-4002-BEF6-34AA2C8CAEDA}" type="parTrans" cxnId="{A5C514C1-A8A2-495F-9CCF-1D7C9CCFE8B3}">
      <dgm:prSet/>
      <dgm:spPr/>
      <dgm:t>
        <a:bodyPr/>
        <a:lstStyle/>
        <a:p>
          <a:endParaRPr lang="ru-RU"/>
        </a:p>
      </dgm:t>
    </dgm:pt>
    <dgm:pt modelId="{D7B8FE79-2E4F-41B6-B4EF-235D48B21719}" type="sibTrans" cxnId="{A5C514C1-A8A2-495F-9CCF-1D7C9CCFE8B3}">
      <dgm:prSet/>
      <dgm:spPr/>
      <dgm:t>
        <a:bodyPr/>
        <a:lstStyle/>
        <a:p>
          <a:endParaRPr lang="ru-RU"/>
        </a:p>
      </dgm:t>
    </dgm:pt>
    <dgm:pt modelId="{A1EEDE13-5880-4E49-BEF8-D7F2BF1B98EF}" type="pres">
      <dgm:prSet presAssocID="{1D48A4B3-9CE1-4A5C-BD7A-F7B0E303AF9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51A126-5B49-49EE-A89B-BBFF395BCC7B}" type="pres">
      <dgm:prSet presAssocID="{8443DB09-03FB-44A8-B66F-064FB37C0FEF}" presName="circle1" presStyleLbl="node1" presStyleIdx="0" presStyleCnt="3" custScaleX="112947" custScaleY="135791"/>
      <dgm:spPr>
        <a:xfrm>
          <a:off x="-102096" y="-63293"/>
          <a:ext cx="3562676" cy="4807107"/>
        </a:xfrm>
        <a:prstGeom prst="pie">
          <a:avLst>
            <a:gd name="adj1" fmla="val 5400000"/>
            <a:gd name="adj2" fmla="val 1620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7A3C3B87-B80D-4C54-833F-89C4E827DB56}" type="pres">
      <dgm:prSet presAssocID="{8443DB09-03FB-44A8-B66F-064FB37C0FEF}" presName="space" presStyleCnt="0"/>
      <dgm:spPr/>
      <dgm:t>
        <a:bodyPr/>
        <a:lstStyle/>
        <a:p>
          <a:endParaRPr lang="ru-RU"/>
        </a:p>
      </dgm:t>
    </dgm:pt>
    <dgm:pt modelId="{16C4C68C-BD99-4786-AED8-852ECA85F173}" type="pres">
      <dgm:prSet presAssocID="{8443DB09-03FB-44A8-B66F-064FB37C0FEF}" presName="rect1" presStyleLbl="alignAcc1" presStyleIdx="0" presStyleCnt="3" custScaleY="132474" custLinFactNeighborX="-460" custLinFactNeighborY="1918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897D0E1-AB25-42CB-BCFC-1DC92B71FC6F}" type="pres">
      <dgm:prSet presAssocID="{276645C1-202D-4870-A75F-2FCF9AA11AE8}" presName="vertSpace2" presStyleLbl="node1" presStyleIdx="0" presStyleCnt="3"/>
      <dgm:spPr/>
      <dgm:t>
        <a:bodyPr/>
        <a:lstStyle/>
        <a:p>
          <a:endParaRPr lang="ru-RU"/>
        </a:p>
      </dgm:t>
    </dgm:pt>
    <dgm:pt modelId="{E056940D-C92F-4522-87F9-7045EF56A816}" type="pres">
      <dgm:prSet presAssocID="{276645C1-202D-4870-A75F-2FCF9AA11AE8}" presName="circle2" presStyleLbl="node1" presStyleIdx="1" presStyleCnt="3" custScaleX="160611" custScaleY="120380" custLinFactNeighborX="961" custLinFactNeighborY="-9599"/>
      <dgm:spPr>
        <a:xfrm>
          <a:off x="52451" y="1303672"/>
          <a:ext cx="3292986" cy="2468135"/>
        </a:xfrm>
        <a:prstGeom prst="pie">
          <a:avLst>
            <a:gd name="adj1" fmla="val 5400000"/>
            <a:gd name="adj2" fmla="val 1620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242C8E77-1207-4EB5-BE27-7FB236836FF5}" type="pres">
      <dgm:prSet presAssocID="{276645C1-202D-4870-A75F-2FCF9AA11AE8}" presName="rect2" presStyleLbl="alignAcc1" presStyleIdx="1" presStyleCnt="3" custScaleX="100000" custScaleY="108106" custLinFactNeighborX="-1902" custLinFactNeighborY="-72722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E2B2694-6824-44BD-AD35-751F7542C6F4}" type="pres">
      <dgm:prSet presAssocID="{677653B7-1053-4795-9856-318A471A3ED4}" presName="vertSpace3" presStyleLbl="node1" presStyleIdx="1" presStyleCnt="3"/>
      <dgm:spPr/>
      <dgm:t>
        <a:bodyPr/>
        <a:lstStyle/>
        <a:p>
          <a:endParaRPr lang="ru-RU"/>
        </a:p>
      </dgm:t>
    </dgm:pt>
    <dgm:pt modelId="{16B1ACE3-6D17-45BF-82F3-D23B5FE052CA}" type="pres">
      <dgm:prSet presAssocID="{677653B7-1053-4795-9856-318A471A3ED4}" presName="circle3" presStyleLbl="node1" presStyleIdx="2" presStyleCnt="3" custScaleX="218460" custLinFactNeighborX="260" custLinFactNeighborY="-74874"/>
      <dgm:spPr>
        <a:xfrm>
          <a:off x="648073" y="1935509"/>
          <a:ext cx="2067256" cy="946286"/>
        </a:xfrm>
        <a:prstGeom prst="pie">
          <a:avLst>
            <a:gd name="adj1" fmla="val 5400000"/>
            <a:gd name="adj2" fmla="val 1620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2114D8F1-BB2C-4FFA-8391-77DFB59DFE30}" type="pres">
      <dgm:prSet presAssocID="{677653B7-1053-4795-9856-318A471A3ED4}" presName="rect3" presStyleLbl="alignAcc1" presStyleIdx="2" presStyleCnt="3" custScaleX="100000" custScaleY="202879" custLinFactNeighborX="-627" custLinFactNeighborY="43819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8BFE1F4-0B6A-4C64-9EC2-F9CA96FFEE29}" type="pres">
      <dgm:prSet presAssocID="{8443DB09-03FB-44A8-B66F-064FB37C0FEF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127FE-6E39-4131-BFF4-6055FDE25562}" type="pres">
      <dgm:prSet presAssocID="{276645C1-202D-4870-A75F-2FCF9AA11AE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C19E4-F2F1-47FE-86A4-9925C6146B6A}" type="pres">
      <dgm:prSet presAssocID="{677653B7-1053-4795-9856-318A471A3ED4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382D81-3DA1-420B-AFBA-9E985A2A1ABA}" type="presOf" srcId="{276645C1-202D-4870-A75F-2FCF9AA11AE8}" destId="{248127FE-6E39-4131-BFF4-6055FDE25562}" srcOrd="1" destOrd="0" presId="urn:microsoft.com/office/officeart/2005/8/layout/target3"/>
    <dgm:cxn modelId="{F358D5AD-C933-4433-89EB-8D1F65CD0F1C}" type="presOf" srcId="{677653B7-1053-4795-9856-318A471A3ED4}" destId="{2114D8F1-BB2C-4FFA-8391-77DFB59DFE30}" srcOrd="0" destOrd="0" presId="urn:microsoft.com/office/officeart/2005/8/layout/target3"/>
    <dgm:cxn modelId="{C992E2ED-6AEB-4F11-96DB-87EF6D39D9FF}" type="presOf" srcId="{8443DB09-03FB-44A8-B66F-064FB37C0FEF}" destId="{16C4C68C-BD99-4786-AED8-852ECA85F173}" srcOrd="0" destOrd="0" presId="urn:microsoft.com/office/officeart/2005/8/layout/target3"/>
    <dgm:cxn modelId="{FF5F144A-758C-40C6-B186-41BAD6B04BE8}" type="presOf" srcId="{677653B7-1053-4795-9856-318A471A3ED4}" destId="{BA0C19E4-F2F1-47FE-86A4-9925C6146B6A}" srcOrd="1" destOrd="0" presId="urn:microsoft.com/office/officeart/2005/8/layout/target3"/>
    <dgm:cxn modelId="{A5C514C1-A8A2-495F-9CCF-1D7C9CCFE8B3}" srcId="{1D48A4B3-9CE1-4A5C-BD7A-F7B0E303AF97}" destId="{276645C1-202D-4870-A75F-2FCF9AA11AE8}" srcOrd="1" destOrd="0" parTransId="{169333DA-E91A-4002-BEF6-34AA2C8CAEDA}" sibTransId="{D7B8FE79-2E4F-41B6-B4EF-235D48B21719}"/>
    <dgm:cxn modelId="{FE1D0C64-FAFC-4B34-918B-3DE6ACFA1B8C}" type="presOf" srcId="{1D48A4B3-9CE1-4A5C-BD7A-F7B0E303AF97}" destId="{A1EEDE13-5880-4E49-BEF8-D7F2BF1B98EF}" srcOrd="0" destOrd="0" presId="urn:microsoft.com/office/officeart/2005/8/layout/target3"/>
    <dgm:cxn modelId="{06AE2B0F-9705-42DC-ABE0-DE801E99C2D7}" srcId="{1D48A4B3-9CE1-4A5C-BD7A-F7B0E303AF97}" destId="{677653B7-1053-4795-9856-318A471A3ED4}" srcOrd="2" destOrd="0" parTransId="{D3A7F94B-5543-4B83-B834-609FA4FE5018}" sibTransId="{79B0C429-BCC0-41C8-A07A-30FE2C768FDF}"/>
    <dgm:cxn modelId="{9D84BEEB-2D4E-4B2D-8D15-A05DC1C0B5DA}" type="presOf" srcId="{276645C1-202D-4870-A75F-2FCF9AA11AE8}" destId="{242C8E77-1207-4EB5-BE27-7FB236836FF5}" srcOrd="0" destOrd="0" presId="urn:microsoft.com/office/officeart/2005/8/layout/target3"/>
    <dgm:cxn modelId="{5E7EB8B1-24DC-46AE-8519-B9806A9541AA}" type="presOf" srcId="{8443DB09-03FB-44A8-B66F-064FB37C0FEF}" destId="{E8BFE1F4-0B6A-4C64-9EC2-F9CA96FFEE29}" srcOrd="1" destOrd="0" presId="urn:microsoft.com/office/officeart/2005/8/layout/target3"/>
    <dgm:cxn modelId="{5420B831-6FB5-4CCD-8518-3817BDC0C0F2}" srcId="{1D48A4B3-9CE1-4A5C-BD7A-F7B0E303AF97}" destId="{8443DB09-03FB-44A8-B66F-064FB37C0FEF}" srcOrd="0" destOrd="0" parTransId="{CE94D591-AB84-47DB-A62D-28EFD86CC3E2}" sibTransId="{F3D5376A-121A-4B1D-A219-7AA5F2038A9B}"/>
    <dgm:cxn modelId="{2C13C323-C30F-45D2-84E2-28E55FCDE940}" type="presParOf" srcId="{A1EEDE13-5880-4E49-BEF8-D7F2BF1B98EF}" destId="{FC51A126-5B49-49EE-A89B-BBFF395BCC7B}" srcOrd="0" destOrd="0" presId="urn:microsoft.com/office/officeart/2005/8/layout/target3"/>
    <dgm:cxn modelId="{AEE2D60A-0641-4F85-A6DE-888C44C41427}" type="presParOf" srcId="{A1EEDE13-5880-4E49-BEF8-D7F2BF1B98EF}" destId="{7A3C3B87-B80D-4C54-833F-89C4E827DB56}" srcOrd="1" destOrd="0" presId="urn:microsoft.com/office/officeart/2005/8/layout/target3"/>
    <dgm:cxn modelId="{E039858A-DC47-492F-A98C-0BBE46497603}" type="presParOf" srcId="{A1EEDE13-5880-4E49-BEF8-D7F2BF1B98EF}" destId="{16C4C68C-BD99-4786-AED8-852ECA85F173}" srcOrd="2" destOrd="0" presId="urn:microsoft.com/office/officeart/2005/8/layout/target3"/>
    <dgm:cxn modelId="{E4BD0FA4-85E7-4924-91F3-4FF692A98AA7}" type="presParOf" srcId="{A1EEDE13-5880-4E49-BEF8-D7F2BF1B98EF}" destId="{F897D0E1-AB25-42CB-BCFC-1DC92B71FC6F}" srcOrd="3" destOrd="0" presId="urn:microsoft.com/office/officeart/2005/8/layout/target3"/>
    <dgm:cxn modelId="{892A93DF-6B9B-4302-B803-EB96A9C90A4C}" type="presParOf" srcId="{A1EEDE13-5880-4E49-BEF8-D7F2BF1B98EF}" destId="{E056940D-C92F-4522-87F9-7045EF56A816}" srcOrd="4" destOrd="0" presId="urn:microsoft.com/office/officeart/2005/8/layout/target3"/>
    <dgm:cxn modelId="{88C0A2C8-6275-4667-93C9-F10244F95D83}" type="presParOf" srcId="{A1EEDE13-5880-4E49-BEF8-D7F2BF1B98EF}" destId="{242C8E77-1207-4EB5-BE27-7FB236836FF5}" srcOrd="5" destOrd="0" presId="urn:microsoft.com/office/officeart/2005/8/layout/target3"/>
    <dgm:cxn modelId="{B6013957-A782-444B-8A3F-DC9F1D689AC0}" type="presParOf" srcId="{A1EEDE13-5880-4E49-BEF8-D7F2BF1B98EF}" destId="{BE2B2694-6824-44BD-AD35-751F7542C6F4}" srcOrd="6" destOrd="0" presId="urn:microsoft.com/office/officeart/2005/8/layout/target3"/>
    <dgm:cxn modelId="{E9B04E26-8422-431C-8181-80AD98A6A140}" type="presParOf" srcId="{A1EEDE13-5880-4E49-BEF8-D7F2BF1B98EF}" destId="{16B1ACE3-6D17-45BF-82F3-D23B5FE052CA}" srcOrd="7" destOrd="0" presId="urn:microsoft.com/office/officeart/2005/8/layout/target3"/>
    <dgm:cxn modelId="{76D90A9C-4072-4EE4-B3F0-A7A3E5F2D660}" type="presParOf" srcId="{A1EEDE13-5880-4E49-BEF8-D7F2BF1B98EF}" destId="{2114D8F1-BB2C-4FFA-8391-77DFB59DFE30}" srcOrd="8" destOrd="0" presId="urn:microsoft.com/office/officeart/2005/8/layout/target3"/>
    <dgm:cxn modelId="{0E53C9C7-5B71-450B-8262-967E5F32202E}" type="presParOf" srcId="{A1EEDE13-5880-4E49-BEF8-D7F2BF1B98EF}" destId="{E8BFE1F4-0B6A-4C64-9EC2-F9CA96FFEE29}" srcOrd="9" destOrd="0" presId="urn:microsoft.com/office/officeart/2005/8/layout/target3"/>
    <dgm:cxn modelId="{549E9AFB-0C61-42B5-A7B7-DCEF827AE56C}" type="presParOf" srcId="{A1EEDE13-5880-4E49-BEF8-D7F2BF1B98EF}" destId="{248127FE-6E39-4131-BFF4-6055FDE25562}" srcOrd="10" destOrd="0" presId="urn:microsoft.com/office/officeart/2005/8/layout/target3"/>
    <dgm:cxn modelId="{B60779DF-E999-4003-B8FD-FB48E670DE6B}" type="presParOf" srcId="{A1EEDE13-5880-4E49-BEF8-D7F2BF1B98EF}" destId="{BA0C19E4-F2F1-47FE-86A4-9925C6146B6A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6F585-12DD-4DC7-8F2A-2047A9B25D30}">
      <dsp:nvSpPr>
        <dsp:cNvPr id="0" name=""/>
        <dsp:cNvSpPr/>
      </dsp:nvSpPr>
      <dsp:spPr>
        <a:xfrm>
          <a:off x="0" y="0"/>
          <a:ext cx="11809412" cy="5760720"/>
        </a:xfrm>
        <a:prstGeom prst="roundRect">
          <a:avLst>
            <a:gd name="adj" fmla="val 8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4470959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entury Schoolbook" pitchFamily="18" charset="0"/>
            </a:rPr>
            <a:t>Образование как профессионализация: профессиональная культура, усиление общего образования и формирование общего кругозора</a:t>
          </a:r>
          <a:endParaRPr lang="ru-RU" sz="2000" b="1" kern="1200" dirty="0">
            <a:latin typeface="Century Schoolbook" pitchFamily="18" charset="0"/>
          </a:endParaRPr>
        </a:p>
      </dsp:txBody>
      <dsp:txXfrm>
        <a:off x="143417" y="143417"/>
        <a:ext cx="11522578" cy="5473886"/>
      </dsp:txXfrm>
    </dsp:sp>
    <dsp:sp modelId="{89BEE9C0-E6F7-4612-99B9-C4162C2DF0EA}">
      <dsp:nvSpPr>
        <dsp:cNvPr id="0" name=""/>
        <dsp:cNvSpPr/>
      </dsp:nvSpPr>
      <dsp:spPr>
        <a:xfrm rot="16200000">
          <a:off x="-1166400" y="2326443"/>
          <a:ext cx="4381179" cy="1497188"/>
        </a:xfrm>
        <a:prstGeom prst="roundRect">
          <a:avLst>
            <a:gd name="adj" fmla="val 105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entury Schoolbook" pitchFamily="18" charset="0"/>
            </a:rPr>
            <a:t>Мыслительный материал:  мышление, понимание, рефлексия</a:t>
          </a:r>
          <a:endParaRPr lang="ru-RU" sz="2400" b="1" kern="1200" dirty="0">
            <a:latin typeface="Century Schoolbook" pitchFamily="18" charset="0"/>
          </a:endParaRPr>
        </a:p>
      </dsp:txBody>
      <dsp:txXfrm>
        <a:off x="-1120356" y="2372487"/>
        <a:ext cx="4289091" cy="1405100"/>
      </dsp:txXfrm>
    </dsp:sp>
    <dsp:sp modelId="{D59B1D9E-F053-4F03-B0A9-5A40F2E07526}">
      <dsp:nvSpPr>
        <dsp:cNvPr id="0" name=""/>
        <dsp:cNvSpPr/>
      </dsp:nvSpPr>
      <dsp:spPr>
        <a:xfrm>
          <a:off x="2243726" y="953033"/>
          <a:ext cx="9152294" cy="4662018"/>
        </a:xfrm>
        <a:prstGeom prst="roundRect">
          <a:avLst>
            <a:gd name="adj" fmla="val 10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000" tIns="76200" rIns="76200" bIns="25606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entury Schoolbook" pitchFamily="18" charset="0"/>
            </a:rPr>
            <a:t>Образование как формирование культуры мыслительной деятельности. Ведущим фактором модели  «развивающего» образования становится иная организация сознания. Знания не смешиваются с информацией.</a:t>
          </a:r>
          <a:endParaRPr lang="ru-RU" sz="2000" b="1" kern="1200" dirty="0">
            <a:latin typeface="Century Schoolbook" pitchFamily="18" charset="0"/>
          </a:endParaRPr>
        </a:p>
      </dsp:txBody>
      <dsp:txXfrm>
        <a:off x="2387099" y="1096406"/>
        <a:ext cx="8865548" cy="4375272"/>
      </dsp:txXfrm>
    </dsp:sp>
    <dsp:sp modelId="{A15B6548-AF68-4352-A920-CFE8FBBEC1D2}">
      <dsp:nvSpPr>
        <dsp:cNvPr id="0" name=""/>
        <dsp:cNvSpPr/>
      </dsp:nvSpPr>
      <dsp:spPr>
        <a:xfrm>
          <a:off x="2640079" y="2385652"/>
          <a:ext cx="8561823" cy="2851556"/>
        </a:xfrm>
        <a:prstGeom prst="roundRect">
          <a:avLst>
            <a:gd name="adj" fmla="val 10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1300643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entury Schoolbook" pitchFamily="18" charset="0"/>
            </a:rPr>
            <a:t>Образование как подготовка к жизни. Воспитание  является обучением через взаимодействие бесконечностей.</a:t>
          </a:r>
          <a:endParaRPr lang="ru-RU" sz="2000" b="1" kern="1200" dirty="0">
            <a:latin typeface="Century Schoolbook" pitchFamily="18" charset="0"/>
          </a:endParaRPr>
        </a:p>
      </dsp:txBody>
      <dsp:txXfrm>
        <a:off x="2727774" y="2473347"/>
        <a:ext cx="8386433" cy="2676166"/>
      </dsp:txXfrm>
    </dsp:sp>
    <dsp:sp modelId="{AED6FA0E-9A80-4A43-AC69-07D57D4C325B}">
      <dsp:nvSpPr>
        <dsp:cNvPr id="0" name=""/>
        <dsp:cNvSpPr/>
      </dsp:nvSpPr>
      <dsp:spPr>
        <a:xfrm>
          <a:off x="2810322" y="3481758"/>
          <a:ext cx="8133732" cy="1387494"/>
        </a:xfrm>
        <a:prstGeom prst="roundRect">
          <a:avLst>
            <a:gd name="adj" fmla="val 105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28800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Century Schoolbook" pitchFamily="18" charset="0"/>
            </a:rPr>
            <a:t>      Ребенок как «зерно  в возможностях».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Century Schoolbook" pitchFamily="18" charset="0"/>
            </a:rPr>
            <a:t>      Воспитатель – мудрый садовник</a:t>
          </a:r>
          <a:endParaRPr lang="ru-RU" sz="2400" b="1" kern="1200" dirty="0">
            <a:latin typeface="Century Schoolbook" pitchFamily="18" charset="0"/>
          </a:endParaRPr>
        </a:p>
      </dsp:txBody>
      <dsp:txXfrm>
        <a:off x="2852992" y="3524428"/>
        <a:ext cx="8048392" cy="130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F8CFF-483B-41D0-AF1C-D93A95CAA7B9}">
      <dsp:nvSpPr>
        <dsp:cNvPr id="0" name=""/>
        <dsp:cNvSpPr/>
      </dsp:nvSpPr>
      <dsp:spPr>
        <a:xfrm rot="21399480">
          <a:off x="746999" y="-385503"/>
          <a:ext cx="10461223" cy="5360670"/>
        </a:xfrm>
        <a:prstGeom prst="curvedDownArrow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AF8B7-BD56-4835-B233-A6219BAF6DBA}">
      <dsp:nvSpPr>
        <dsp:cNvPr id="0" name=""/>
        <dsp:cNvSpPr/>
      </dsp:nvSpPr>
      <dsp:spPr>
        <a:xfrm>
          <a:off x="972316" y="112420"/>
          <a:ext cx="8433405" cy="9874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entury Schoolbook" pitchFamily="18" charset="0"/>
            </a:rPr>
            <a:t>Универсальная личность – человек, способный к выполнению основных видов социальной деятельности</a:t>
          </a:r>
          <a:endParaRPr lang="ru-RU" sz="2000" b="1" kern="1200" dirty="0">
            <a:latin typeface="Century Schoolbook" pitchFamily="18" charset="0"/>
          </a:endParaRPr>
        </a:p>
      </dsp:txBody>
      <dsp:txXfrm>
        <a:off x="1020519" y="160623"/>
        <a:ext cx="8336999" cy="891037"/>
      </dsp:txXfrm>
    </dsp:sp>
    <dsp:sp modelId="{29D16638-C9C2-429F-8412-4E24A650F14A}">
      <dsp:nvSpPr>
        <dsp:cNvPr id="0" name=""/>
        <dsp:cNvSpPr/>
      </dsp:nvSpPr>
      <dsp:spPr>
        <a:xfrm>
          <a:off x="5608938" y="1385583"/>
          <a:ext cx="5959671" cy="111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entury Schoolbook" pitchFamily="18" charset="0"/>
            </a:rPr>
            <a:t>Универсальность предполагает максимально развитие способностей и потребностей учащихся</a:t>
          </a:r>
          <a:endParaRPr lang="ru-RU" sz="2000" b="1" kern="1200" dirty="0">
            <a:latin typeface="Century Schoolbook" pitchFamily="18" charset="0"/>
          </a:endParaRPr>
        </a:p>
      </dsp:txBody>
      <dsp:txXfrm>
        <a:off x="5663260" y="1439905"/>
        <a:ext cx="5851027" cy="1004156"/>
      </dsp:txXfrm>
    </dsp:sp>
    <dsp:sp modelId="{112049C6-E50D-4CAE-9567-F501354C76ED}">
      <dsp:nvSpPr>
        <dsp:cNvPr id="0" name=""/>
        <dsp:cNvSpPr/>
      </dsp:nvSpPr>
      <dsp:spPr>
        <a:xfrm>
          <a:off x="4796277" y="2816958"/>
          <a:ext cx="6772328" cy="111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entury Schoolbook" pitchFamily="18" charset="0"/>
            </a:rPr>
            <a:t>«уплотнение» информации путем ее обобщения, синтез знаний, изучение общих принципов познания и деятельности</a:t>
          </a:r>
          <a:endParaRPr lang="ru-RU" sz="2000" b="1" kern="1200" dirty="0">
            <a:latin typeface="Century Schoolbook" pitchFamily="18" charset="0"/>
          </a:endParaRPr>
        </a:p>
      </dsp:txBody>
      <dsp:txXfrm>
        <a:off x="4850599" y="2871280"/>
        <a:ext cx="6663684" cy="1004156"/>
      </dsp:txXfrm>
    </dsp:sp>
    <dsp:sp modelId="{542B86F8-0A80-4561-B789-B23A85B137E6}">
      <dsp:nvSpPr>
        <dsp:cNvPr id="0" name=""/>
        <dsp:cNvSpPr/>
      </dsp:nvSpPr>
      <dsp:spPr>
        <a:xfrm>
          <a:off x="3428287" y="4255890"/>
          <a:ext cx="6255943" cy="111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entury Schoolbook" pitchFamily="18" charset="0"/>
            </a:rPr>
            <a:t>Развитие самостоятельности в поиске и приобретении знаний</a:t>
          </a:r>
          <a:endParaRPr lang="ru-RU" sz="2000" b="1" kern="1200" dirty="0">
            <a:latin typeface="Century Schoolbook" pitchFamily="18" charset="0"/>
          </a:endParaRPr>
        </a:p>
      </dsp:txBody>
      <dsp:txXfrm>
        <a:off x="3482609" y="4310212"/>
        <a:ext cx="6147299" cy="1004156"/>
      </dsp:txXfrm>
    </dsp:sp>
    <dsp:sp modelId="{00DF44F7-8437-409B-9234-2B35C27D7732}">
      <dsp:nvSpPr>
        <dsp:cNvPr id="0" name=""/>
        <dsp:cNvSpPr/>
      </dsp:nvSpPr>
      <dsp:spPr>
        <a:xfrm>
          <a:off x="39179" y="2886452"/>
          <a:ext cx="4498119" cy="111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entury Schoolbook" pitchFamily="18" charset="0"/>
            </a:rPr>
            <a:t>Развивающее, проблемное обучение, развитие мышления</a:t>
          </a:r>
          <a:endParaRPr lang="ru-RU" sz="2000" b="1" kern="1200" dirty="0">
            <a:latin typeface="Century Schoolbook" pitchFamily="18" charset="0"/>
          </a:endParaRPr>
        </a:p>
      </dsp:txBody>
      <dsp:txXfrm>
        <a:off x="93501" y="2940774"/>
        <a:ext cx="4389475" cy="1004156"/>
      </dsp:txXfrm>
    </dsp:sp>
    <dsp:sp modelId="{3A7ED869-F3AF-4F59-A387-B99ECEBD382D}">
      <dsp:nvSpPr>
        <dsp:cNvPr id="0" name=""/>
        <dsp:cNvSpPr/>
      </dsp:nvSpPr>
      <dsp:spPr>
        <a:xfrm>
          <a:off x="0" y="1444638"/>
          <a:ext cx="4112266" cy="111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entury Schoolbook" pitchFamily="18" charset="0"/>
            </a:rPr>
            <a:t>Применение знаний на практике</a:t>
          </a:r>
          <a:endParaRPr lang="ru-RU" sz="2000" b="1" kern="1200" dirty="0">
            <a:latin typeface="Century Schoolbook" pitchFamily="18" charset="0"/>
          </a:endParaRPr>
        </a:p>
      </dsp:txBody>
      <dsp:txXfrm>
        <a:off x="54322" y="1498960"/>
        <a:ext cx="4003622" cy="10041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798B5-C6E2-4CB7-B811-FF20D7471077}">
      <dsp:nvSpPr>
        <dsp:cNvPr id="0" name=""/>
        <dsp:cNvSpPr/>
      </dsp:nvSpPr>
      <dsp:spPr>
        <a:xfrm>
          <a:off x="160091" y="0"/>
          <a:ext cx="4829951" cy="4608512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ЛИЧНОСТЬ</a:t>
          </a:r>
          <a:endParaRPr lang="ru-RU" sz="2000" b="1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678553" y="460371"/>
        <a:ext cx="1793028" cy="553981"/>
      </dsp:txXfrm>
    </dsp:sp>
    <dsp:sp modelId="{08F17B68-16E9-423F-9815-FE76D5F99663}">
      <dsp:nvSpPr>
        <dsp:cNvPr id="0" name=""/>
        <dsp:cNvSpPr/>
      </dsp:nvSpPr>
      <dsp:spPr>
        <a:xfrm>
          <a:off x="414844" y="1795464"/>
          <a:ext cx="4128616" cy="1723076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ОРГАНИЗМ</a:t>
          </a:r>
          <a:endParaRPr lang="ru-RU" sz="2000" b="1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446998" y="2352402"/>
        <a:ext cx="2064308" cy="609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1A126-5B49-49EE-A89B-BBFF395BCC7B}">
      <dsp:nvSpPr>
        <dsp:cNvPr id="0" name=""/>
        <dsp:cNvSpPr/>
      </dsp:nvSpPr>
      <dsp:spPr>
        <a:xfrm>
          <a:off x="-119094" y="-157925"/>
          <a:ext cx="4155836" cy="4996371"/>
        </a:xfrm>
        <a:prstGeom prst="pie">
          <a:avLst>
            <a:gd name="adj1" fmla="val 5400000"/>
            <a:gd name="adj2" fmla="val 1620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6C4C68C-BD99-4786-AED8-852ECA85F173}">
      <dsp:nvSpPr>
        <dsp:cNvPr id="0" name=""/>
        <dsp:cNvSpPr/>
      </dsp:nvSpPr>
      <dsp:spPr>
        <a:xfrm>
          <a:off x="1939077" y="-96902"/>
          <a:ext cx="4292700" cy="4874324"/>
        </a:xfrm>
        <a:prstGeom prst="rect">
          <a:avLst/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>
        <a:off x="1939077" y="-96902"/>
        <a:ext cx="4292700" cy="1462300"/>
      </dsp:txXfrm>
    </dsp:sp>
    <dsp:sp modelId="{E056940D-C92F-4522-87F9-7045EF56A816}">
      <dsp:nvSpPr>
        <dsp:cNvPr id="0" name=""/>
        <dsp:cNvSpPr/>
      </dsp:nvSpPr>
      <dsp:spPr>
        <a:xfrm>
          <a:off x="61184" y="1131088"/>
          <a:ext cx="3841244" cy="2879062"/>
        </a:xfrm>
        <a:prstGeom prst="pie">
          <a:avLst>
            <a:gd name="adj1" fmla="val 5400000"/>
            <a:gd name="adj2" fmla="val 1620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2C8E77-1207-4EB5-BE27-7FB236836FF5}">
      <dsp:nvSpPr>
        <dsp:cNvPr id="0" name=""/>
        <dsp:cNvSpPr/>
      </dsp:nvSpPr>
      <dsp:spPr>
        <a:xfrm>
          <a:off x="1877176" y="0"/>
          <a:ext cx="4292700" cy="2585511"/>
        </a:xfrm>
        <a:prstGeom prst="rect">
          <a:avLst/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 pitchFamily="18" charset="0"/>
              <a:ea typeface="+mn-ea"/>
              <a:cs typeface="Times New Roman" pitchFamily="18" charset="0"/>
            </a:rPr>
            <a:t>Среда  (воспитания):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 pitchFamily="18" charset="0"/>
              <a:ea typeface="+mn-ea"/>
              <a:cs typeface="Times New Roman" pitchFamily="18" charset="0"/>
            </a:rPr>
            <a:t>способности, характер, цели, жизненный стиль, ценности </a:t>
          </a:r>
          <a:endParaRPr lang="ru-RU" sz="20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Schoolbook" pitchFamily="18" charset="0"/>
            <a:ea typeface="+mn-ea"/>
            <a:cs typeface="Times New Roman" pitchFamily="18" charset="0"/>
          </a:endParaRPr>
        </a:p>
      </dsp:txBody>
      <dsp:txXfrm>
        <a:off x="1877176" y="0"/>
        <a:ext cx="4292700" cy="1193312"/>
      </dsp:txXfrm>
    </dsp:sp>
    <dsp:sp modelId="{16B1ACE3-6D17-45BF-82F3-D23B5FE052CA}">
      <dsp:nvSpPr>
        <dsp:cNvPr id="0" name=""/>
        <dsp:cNvSpPr/>
      </dsp:nvSpPr>
      <dsp:spPr>
        <a:xfrm>
          <a:off x="755973" y="1881720"/>
          <a:ext cx="2411440" cy="1103836"/>
        </a:xfrm>
        <a:prstGeom prst="pie">
          <a:avLst>
            <a:gd name="adj1" fmla="val 5400000"/>
            <a:gd name="adj2" fmla="val 1620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14D8F1-BB2C-4FFA-8391-77DFB59DFE30}">
      <dsp:nvSpPr>
        <dsp:cNvPr id="0" name=""/>
        <dsp:cNvSpPr/>
      </dsp:nvSpPr>
      <dsp:spPr>
        <a:xfrm>
          <a:off x="1931908" y="2441068"/>
          <a:ext cx="4292700" cy="2239451"/>
        </a:xfrm>
        <a:prstGeom prst="rect">
          <a:avLst/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 pitchFamily="18" charset="0"/>
              <a:ea typeface="+mn-ea"/>
              <a:cs typeface="Times New Roman" pitchFamily="18" charset="0"/>
            </a:rPr>
            <a:t>Наследственная детерминация: 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 pitchFamily="18" charset="0"/>
              <a:ea typeface="+mn-ea"/>
              <a:cs typeface="Times New Roman" pitchFamily="18" charset="0"/>
            </a:rPr>
            <a:t>нейродинамика</a:t>
          </a:r>
          <a:r>
            <a:rPr lang="ru-RU" sz="20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 pitchFamily="18" charset="0"/>
              <a:ea typeface="+mn-ea"/>
              <a:cs typeface="Times New Roman" pitchFamily="18" charset="0"/>
            </a:rPr>
            <a:t>, задатки, темперамент, отдельные психические функции (состояние)</a:t>
          </a:r>
          <a:endParaRPr lang="ru-RU" sz="20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Schoolbook" pitchFamily="18" charset="0"/>
            <a:ea typeface="+mn-ea"/>
            <a:cs typeface="Times New Roman" pitchFamily="18" charset="0"/>
          </a:endParaRPr>
        </a:p>
      </dsp:txBody>
      <dsp:txXfrm>
        <a:off x="1931908" y="2441068"/>
        <a:ext cx="4292700" cy="223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ru-RU" smtClean="0"/>
              <a:t>04.03.2013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ru-RU" smtClean="0"/>
              <a:t>04.03.2013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0D269E-853B-478D-B56B-89E5F4D63132}" type="slidenum">
              <a:rPr sz="1200">
                <a:solidFill>
                  <a:prstClr val="black"/>
                </a:solidFill>
              </a:rPr>
              <a:pPr eaLnBrk="1" hangingPunct="1"/>
              <a:t>10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 smtClean="0"/>
              <a:t>Какие</a:t>
            </a:r>
            <a:r>
              <a:rPr lang="ru-RU" b="0" baseline="0" dirty="0" smtClean="0"/>
              <a:t> способности приобретут слушатели по завершении обучения?</a:t>
            </a:r>
            <a:r>
              <a:rPr lang="ru-RU" dirty="0" smtClean="0"/>
              <a:t> Коротко опишите каждую цель и полезность</a:t>
            </a:r>
            <a:r>
              <a:rPr lang="ru-RU" baseline="0" dirty="0" smtClean="0"/>
              <a:t> </a:t>
            </a:r>
            <a:r>
              <a:rPr lang="ru-RU" dirty="0" smtClean="0"/>
              <a:t>данной презентации для</a:t>
            </a:r>
            <a:r>
              <a:rPr lang="ru-RU" baseline="0" dirty="0" smtClean="0"/>
              <a:t> слушателей.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Используйте заголовки разделов для каждой из тем, чтобы переход был понятен для аудитории.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Добавьте слайды в раздел по каждой теме, включая слайды с таблицами, диаграммами и изображениями. </a:t>
            </a:r>
          </a:p>
          <a:p>
            <a:r>
              <a:rPr lang="ru-RU" dirty="0" smtClean="0"/>
              <a:t>Образцы макетов таблицы,</a:t>
            </a:r>
            <a:r>
              <a:rPr lang="ru-RU" baseline="0" dirty="0" smtClean="0"/>
              <a:t> </a:t>
            </a:r>
            <a:r>
              <a:rPr lang="ru-RU" dirty="0" smtClean="0"/>
              <a:t>диаграммы, изображения</a:t>
            </a:r>
            <a:r>
              <a:rPr lang="ru-RU" baseline="0" dirty="0" smtClean="0"/>
              <a:t> и видео см. в следующем разделе.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3" y="2292100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90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04.03.2013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7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201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3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04.03.2013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201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3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2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80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2" y="365125"/>
            <a:ext cx="17145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6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72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3" y="2292100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90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7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4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7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6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0" y="1143006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100"/>
            <a:ext cx="5734051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90"/>
            <a:ext cx="573405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3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8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Инструкции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200" b="1" i="1" dirty="0" smtClean="0">
                <a:solidFill>
                  <a:srgbClr val="FFFFFF"/>
                </a:solidFill>
                <a:latin typeface="Arial"/>
                <a:cs typeface="Arial"/>
              </a:rPr>
              <a:t>ПРИМЕЧАНИЕ.</a:t>
            </a:r>
          </a:p>
          <a:p>
            <a:r>
              <a:rPr lang="ru-RU" sz="1200" i="1" dirty="0" smtClean="0">
                <a:solidFill>
                  <a:srgbClr val="FFFFFF"/>
                </a:solidFill>
                <a:latin typeface="Arial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  <a:endParaRPr lang="ru-RU" sz="12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984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514605"/>
            <a:ext cx="12192000" cy="3194035"/>
            <a:chOff x="647402" y="2514600"/>
            <a:chExt cx="10838688" cy="319403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1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1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2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5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3" y="1600202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3" y="1600202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7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1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1" y="2424112"/>
            <a:ext cx="4919472" cy="374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1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9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04.03.2013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7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51" y="1600201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3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201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3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3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3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2" y="365125"/>
            <a:ext cx="17145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6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818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2" y="365125"/>
            <a:ext cx="17145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04.03.2013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6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69"/>
          <p:cNvSpPr>
            <a:spLocks noChangeArrowheads="1"/>
          </p:cNvSpPr>
          <p:nvPr/>
        </p:nvSpPr>
        <p:spPr bwMode="hidden">
          <a:xfrm>
            <a:off x="2438400" y="5835650"/>
            <a:ext cx="7823200" cy="782638"/>
          </a:xfrm>
          <a:prstGeom prst="rect">
            <a:avLst/>
          </a:prstGeom>
          <a:gradFill rotWithShape="1">
            <a:gsLst>
              <a:gs pos="0">
                <a:srgbClr val="000000">
                  <a:alpha val="39998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268" descr="Picture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951170"/>
            <a:ext cx="12223751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05"/>
          <p:cNvSpPr txBox="1">
            <a:spLocks noChangeArrowheads="1"/>
          </p:cNvSpPr>
          <p:nvPr/>
        </p:nvSpPr>
        <p:spPr bwMode="gray">
          <a:xfrm>
            <a:off x="5898985" y="6156331"/>
            <a:ext cx="1314784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smtClean="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pic>
        <p:nvPicPr>
          <p:cNvPr id="8" name="Picture 3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8400" y="3581400"/>
            <a:ext cx="1727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31"/>
          <p:cNvSpPr>
            <a:spLocks noChangeArrowheads="1"/>
          </p:cNvSpPr>
          <p:nvPr/>
        </p:nvSpPr>
        <p:spPr bwMode="hidden">
          <a:xfrm>
            <a:off x="101600" y="2667000"/>
            <a:ext cx="9753600" cy="76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" name="Picture 333" descr="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51" y="1093788"/>
            <a:ext cx="13462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06400" y="1295400"/>
            <a:ext cx="8432800" cy="1371600"/>
          </a:xfrm>
        </p:spPr>
        <p:txBody>
          <a:bodyPr/>
          <a:lstStyle>
            <a:lvl1pPr>
              <a:defRPr sz="5000" i="1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06400" y="2743200"/>
            <a:ext cx="8534400" cy="3810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3149600" y="6477007"/>
            <a:ext cx="1930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3114F-2AC9-4B8B-A3BF-4C77AA4ED7C9}" type="datetime1">
              <a:rPr lang="en-US"/>
              <a:pPr>
                <a:defRPr/>
              </a:pPr>
              <a:t>3/4/2013</a:t>
            </a:fld>
            <a:endParaRPr lang="en-US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 bwMode="gray">
          <a:xfrm>
            <a:off x="9855200" y="6477007"/>
            <a:ext cx="2133600" cy="24447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7518400" y="6477007"/>
            <a:ext cx="2032000" cy="24447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A8E5E11-6C03-4DA2-9944-2472B1BBF8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87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6512E-7 C 0.13386 0.06591 0.26407 0.2352 0.26754 0.23219 C 0.27101 0.22919 0.35157 -0.05365 0.40677 -0.0555 C 0.46198 -0.05735 0.51059 0.06383 0.5165 0.06591 C 0.52223 0.06776 0.57257 -0.22664 0.6382 -0.22456 C 0.70382 -0.22248 0.74723 -0.07354 0.75434 -0.06938 C 0.76198 -0.06522 0.81424 -0.3994 0.88629 -0.395 C 0.95834 -0.39061 0.99427 -0.21947 0.99896 -0.22155 C 1.12448 -0.38645 1.20261 -0.42923 1.25608 -0.48381 " pathEditMode="relative" rAng="0" ptsTypes="sssssssfs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7483648" y="-2147483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2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98B34-7120-4500-B613-7AAA9D7E943F}" type="datetime1">
              <a:rPr lang="en-US"/>
              <a:pPr>
                <a:defRPr/>
              </a:pPr>
              <a:t>3/4/2013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75E7A-DF6C-4C97-9E33-146C415E69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55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1CE25-B991-48DE-94EB-9C36D4982E6A}" type="datetime1">
              <a:rPr lang="en-US"/>
              <a:pPr>
                <a:defRPr/>
              </a:pPr>
              <a:t>3/4/2013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72D0-724A-4418-8B61-394A8AB3A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6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D22C1-786C-4B94-8931-98A5D1E7E11D}" type="datetime1">
              <a:rPr lang="en-US"/>
              <a:pPr>
                <a:defRPr/>
              </a:pPr>
              <a:t>3/4/2013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85140-B966-4EC8-87C3-B7625D516E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92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3E525-D751-42DC-BC03-AE00781FFA61}" type="datetime1">
              <a:rPr lang="en-US"/>
              <a:pPr>
                <a:defRPr/>
              </a:pPr>
              <a:t>3/4/2013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868D3-9997-4AFA-B194-ABB8AC64A7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42447-B85E-4390-967F-01046D662EF7}" type="datetime1">
              <a:rPr lang="en-US"/>
              <a:pPr>
                <a:defRPr/>
              </a:pPr>
              <a:t>3/4/2013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BFBF0-1728-45DC-B1FF-759297B214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90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58F21-AEC7-4261-A2B3-317994294ECC}" type="datetime1">
              <a:rPr lang="en-US"/>
              <a:pPr>
                <a:defRPr/>
              </a:pPr>
              <a:t>3/4/2013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997A0-DEF4-4432-9458-DDCE040D1D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0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04.03.2013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FFDB8-123B-4411-AED3-12DAB58F3FDC}" type="datetime1">
              <a:rPr lang="en-US"/>
              <a:pPr>
                <a:defRPr/>
              </a:pPr>
              <a:t>3/4/2013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E4F30-D03E-4A38-AE52-C9ADB79776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61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B1B6C-3C8B-495E-9E7B-9965549B90D9}" type="datetime1">
              <a:rPr lang="en-US"/>
              <a:pPr>
                <a:defRPr/>
              </a:pPr>
              <a:t>3/4/2013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F1C69-C2CD-4418-A43C-6FEF596586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4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B6B8B-1F05-4F7A-A97E-2F1C8FAB6E63}" type="datetime1">
              <a:rPr lang="en-US"/>
              <a:pPr>
                <a:defRPr/>
              </a:pPr>
              <a:t>3/4/2013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913F-637D-4EC4-998A-0E49F406D0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160338"/>
            <a:ext cx="2743200" cy="61642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338"/>
            <a:ext cx="8026400" cy="61642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43521-A105-410D-8D71-64382EA22B9A}" type="datetime1">
              <a:rPr lang="en-US"/>
              <a:pPr>
                <a:defRPr/>
              </a:pPr>
              <a:t>3/4/2013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5B39B-D18A-4DA9-BB7B-1DBF65AFFF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3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0338"/>
            <a:ext cx="104648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53848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07CD6-2997-4299-9B9D-5AFFE8530FAE}" type="datetime1">
              <a:rPr lang="en-US"/>
              <a:pPr>
                <a:defRPr/>
              </a:pPr>
              <a:t>3/4/2013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C6F8A-FC41-40F5-8C7D-08FED360A7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52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0338"/>
            <a:ext cx="104648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447800"/>
            <a:ext cx="10972800" cy="4876800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A1A12-227C-41B0-9357-DEA814BCA6DD}" type="datetime1">
              <a:rPr lang="en-US"/>
              <a:pPr>
                <a:defRPr/>
              </a:pPr>
              <a:t>3/4/2013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D7B1B-80B2-4670-BDF5-EF6CA99522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17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0338"/>
            <a:ext cx="104648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447800"/>
            <a:ext cx="10972800" cy="4876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E9935-67A5-41F2-8CDB-9838D27FD5B9}" type="datetime1">
              <a:rPr lang="en-US"/>
              <a:pPr>
                <a:defRPr/>
              </a:pPr>
              <a:t>3/4/2013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1D4EF-CEF1-4F41-89E5-858632955B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5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0338"/>
            <a:ext cx="104648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447800"/>
            <a:ext cx="10972800" cy="4876800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9FC60-E17F-4CA4-A15E-F33B243658FA}" type="datetime1">
              <a:rPr lang="en-US"/>
              <a:pPr>
                <a:defRPr/>
              </a:pPr>
              <a:t>3/4/2013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1AA39-3758-4D9F-B78B-90406B672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22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69"/>
          <p:cNvSpPr>
            <a:spLocks noChangeArrowheads="1"/>
          </p:cNvSpPr>
          <p:nvPr/>
        </p:nvSpPr>
        <p:spPr bwMode="hidden">
          <a:xfrm>
            <a:off x="2438400" y="5835650"/>
            <a:ext cx="7823200" cy="782638"/>
          </a:xfrm>
          <a:prstGeom prst="rect">
            <a:avLst/>
          </a:prstGeom>
          <a:gradFill rotWithShape="1">
            <a:gsLst>
              <a:gs pos="0">
                <a:srgbClr val="000000">
                  <a:alpha val="39998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268" descr="Picture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51164"/>
            <a:ext cx="12223751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05"/>
          <p:cNvSpPr txBox="1">
            <a:spLocks noChangeArrowheads="1"/>
          </p:cNvSpPr>
          <p:nvPr/>
        </p:nvSpPr>
        <p:spPr bwMode="gray">
          <a:xfrm>
            <a:off x="5898985" y="6156325"/>
            <a:ext cx="1314782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smtClean="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pic>
        <p:nvPicPr>
          <p:cNvPr id="8" name="Picture 3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8400" y="3581400"/>
            <a:ext cx="1727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31"/>
          <p:cNvSpPr>
            <a:spLocks noChangeArrowheads="1"/>
          </p:cNvSpPr>
          <p:nvPr/>
        </p:nvSpPr>
        <p:spPr bwMode="hidden">
          <a:xfrm>
            <a:off x="101600" y="2667000"/>
            <a:ext cx="9753600" cy="76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" name="Picture 333" descr="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51" y="1093788"/>
            <a:ext cx="13462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06400" y="1295400"/>
            <a:ext cx="8432800" cy="1371600"/>
          </a:xfrm>
        </p:spPr>
        <p:txBody>
          <a:bodyPr/>
          <a:lstStyle>
            <a:lvl1pPr>
              <a:defRPr sz="5000" i="1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06400" y="2743200"/>
            <a:ext cx="8534400" cy="3810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3149600" y="6477001"/>
            <a:ext cx="1930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3114F-2AC9-4B8B-A3BF-4C77AA4ED7C9}" type="datetime1">
              <a:rPr lang="en-US"/>
              <a:pPr>
                <a:defRPr/>
              </a:pPr>
              <a:t>3/4/2013</a:t>
            </a:fld>
            <a:endParaRPr lang="en-US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 bwMode="gray">
          <a:xfrm>
            <a:off x="9855200" y="6477001"/>
            <a:ext cx="2133600" cy="24447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7518400" y="6477001"/>
            <a:ext cx="2032000" cy="24447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A8E5E11-6C03-4DA2-9944-2472B1BBF8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91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6512E-7 C 0.13386 0.06591 0.26407 0.2352 0.26754 0.23219 C 0.27101 0.22919 0.35157 -0.05365 0.40677 -0.0555 C 0.46198 -0.05735 0.51059 0.06383 0.5165 0.06591 C 0.52223 0.06776 0.57257 -0.22664 0.6382 -0.22456 C 0.70382 -0.22248 0.74723 -0.07354 0.75434 -0.06938 C 0.76198 -0.06522 0.81424 -0.3994 0.88629 -0.395 C 0.95834 -0.39061 0.99427 -0.21947 0.99896 -0.22155 C 1.12448 -0.38645 1.20261 -0.42923 1.25608 -0.48381 " pathEditMode="relative" rAng="0" ptsTypes="sssssssfs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7483648" y="-2147483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2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98B34-7120-4500-B613-7AAA9D7E943F}" type="datetime1">
              <a:rPr lang="en-US"/>
              <a:pPr>
                <a:defRPr/>
              </a:pPr>
              <a:t>3/4/2013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75E7A-DF6C-4C97-9E33-146C415E69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95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6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0" y="1143006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100"/>
            <a:ext cx="5734051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90"/>
            <a:ext cx="573405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3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8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Инструкции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ru-RU" sz="1200" b="1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ПРИМЕЧАНИЕ.</a:t>
            </a:r>
          </a:p>
          <a:p>
            <a:pPr algn="l" defTabSz="914400">
              <a:buNone/>
            </a:pPr>
            <a:r>
              <a:rPr lang="ru-RU" sz="1200" b="0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  <a:endParaRPr lang="ru-RU" sz="1200" b="0" i="1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1CE25-B991-48DE-94EB-9C36D4982E6A}" type="datetime1">
              <a:rPr lang="en-US"/>
              <a:pPr>
                <a:defRPr/>
              </a:pPr>
              <a:t>3/4/2013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72D0-724A-4418-8B61-394A8AB3A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9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D22C1-786C-4B94-8931-98A5D1E7E11D}" type="datetime1">
              <a:rPr lang="en-US"/>
              <a:pPr>
                <a:defRPr/>
              </a:pPr>
              <a:t>3/4/2013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85140-B966-4EC8-87C3-B7625D516E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3E525-D751-42DC-BC03-AE00781FFA61}" type="datetime1">
              <a:rPr lang="en-US"/>
              <a:pPr>
                <a:defRPr/>
              </a:pPr>
              <a:t>3/4/2013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868D3-9997-4AFA-B194-ABB8AC64A7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4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42447-B85E-4390-967F-01046D662EF7}" type="datetime1">
              <a:rPr lang="en-US"/>
              <a:pPr>
                <a:defRPr/>
              </a:pPr>
              <a:t>3/4/2013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BFBF0-1728-45DC-B1FF-759297B214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3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58F21-AEC7-4261-A2B3-317994294ECC}" type="datetime1">
              <a:rPr lang="en-US"/>
              <a:pPr>
                <a:defRPr/>
              </a:pPr>
              <a:t>3/4/2013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997A0-DEF4-4432-9458-DDCE040D1D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8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FFDB8-123B-4411-AED3-12DAB58F3FDC}" type="datetime1">
              <a:rPr lang="en-US"/>
              <a:pPr>
                <a:defRPr/>
              </a:pPr>
              <a:t>3/4/2013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E4F30-D03E-4A38-AE52-C9ADB79776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59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B1B6C-3C8B-495E-9E7B-9965549B90D9}" type="datetime1">
              <a:rPr lang="en-US"/>
              <a:pPr>
                <a:defRPr/>
              </a:pPr>
              <a:t>3/4/2013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F1C69-C2CD-4418-A43C-6FEF596586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49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B6B8B-1F05-4F7A-A97E-2F1C8FAB6E63}" type="datetime1">
              <a:rPr lang="en-US"/>
              <a:pPr>
                <a:defRPr/>
              </a:pPr>
              <a:t>3/4/2013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913F-637D-4EC4-998A-0E49F406D0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7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160338"/>
            <a:ext cx="2743200" cy="61642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338"/>
            <a:ext cx="8026400" cy="61642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43521-A105-410D-8D71-64382EA22B9A}" type="datetime1">
              <a:rPr lang="en-US"/>
              <a:pPr>
                <a:defRPr/>
              </a:pPr>
              <a:t>3/4/2013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5B39B-D18A-4DA9-BB7B-1DBF65AFFF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0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0338"/>
            <a:ext cx="104648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53848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07CD6-2997-4299-9B9D-5AFFE8530FAE}" type="datetime1">
              <a:rPr lang="en-US"/>
              <a:pPr>
                <a:defRPr/>
              </a:pPr>
              <a:t>3/4/2013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C6F8A-FC41-40F5-8C7D-08FED360A7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07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514605"/>
            <a:ext cx="12192000" cy="3194035"/>
            <a:chOff x="647402" y="2514600"/>
            <a:chExt cx="10838688" cy="319403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1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1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04.03.2013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2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0338"/>
            <a:ext cx="104648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447800"/>
            <a:ext cx="10972800" cy="4876800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A1A12-227C-41B0-9357-DEA814BCA6DD}" type="datetime1">
              <a:rPr lang="en-US"/>
              <a:pPr>
                <a:defRPr/>
              </a:pPr>
              <a:t>3/4/2013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D7B1B-80B2-4670-BDF5-EF6CA99522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22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0338"/>
            <a:ext cx="104648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447800"/>
            <a:ext cx="10972800" cy="4876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E9935-67A5-41F2-8CDB-9838D27FD5B9}" type="datetime1">
              <a:rPr lang="en-US"/>
              <a:pPr>
                <a:defRPr/>
              </a:pPr>
              <a:t>3/4/2013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1D4EF-CEF1-4F41-89E5-858632955B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57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0338"/>
            <a:ext cx="104648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447800"/>
            <a:ext cx="10972800" cy="4876800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9FC60-E17F-4CA4-A15E-F33B243658FA}" type="datetime1">
              <a:rPr lang="en-US"/>
              <a:pPr>
                <a:defRPr/>
              </a:pPr>
              <a:t>3/4/2013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1AA39-3758-4D9F-B78B-90406B672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81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3" y="2292100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90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7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2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2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6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0" y="1143006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100"/>
            <a:ext cx="5734051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90"/>
            <a:ext cx="573405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3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8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Инструкции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200" b="1" i="1" dirty="0" smtClean="0">
                <a:solidFill>
                  <a:srgbClr val="FFFFFF"/>
                </a:solidFill>
                <a:latin typeface="Arial"/>
                <a:cs typeface="Arial"/>
              </a:rPr>
              <a:t>ПРИМЕЧАНИЕ.</a:t>
            </a:r>
          </a:p>
          <a:p>
            <a:r>
              <a:rPr lang="ru-RU" sz="1200" i="1" dirty="0" smtClean="0">
                <a:solidFill>
                  <a:srgbClr val="FFFFFF"/>
                </a:solidFill>
                <a:latin typeface="Arial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  <a:endParaRPr lang="ru-RU" sz="12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638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514605"/>
            <a:ext cx="12192000" cy="3194035"/>
            <a:chOff x="647402" y="2514600"/>
            <a:chExt cx="10838688" cy="319403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1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1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2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5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3" y="1600202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3" y="1600202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1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1" y="2424112"/>
            <a:ext cx="4919472" cy="374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4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2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3" y="1600202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3" y="1600202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04.03.2013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0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51" y="1600201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3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7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201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3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8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2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2" y="365125"/>
            <a:ext cx="17145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6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387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3" y="2292100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90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7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3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8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6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0" y="1143006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100"/>
            <a:ext cx="5734051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90"/>
            <a:ext cx="573405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3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8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Инструкции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200" b="1" i="1" dirty="0" smtClean="0">
                <a:solidFill>
                  <a:srgbClr val="FFFFFF"/>
                </a:solidFill>
                <a:latin typeface="Arial"/>
                <a:cs typeface="Arial"/>
              </a:rPr>
              <a:t>ПРИМЕЧАНИЕ.</a:t>
            </a:r>
          </a:p>
          <a:p>
            <a:r>
              <a:rPr lang="ru-RU" sz="1200" i="1" dirty="0" smtClean="0">
                <a:solidFill>
                  <a:srgbClr val="FFFFFF"/>
                </a:solidFill>
                <a:latin typeface="Arial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  <a:endParaRPr lang="ru-RU" sz="12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32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514605"/>
            <a:ext cx="12192000" cy="3194035"/>
            <a:chOff x="647402" y="2514600"/>
            <a:chExt cx="10838688" cy="319403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1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1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2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2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3" y="1600202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3" y="1600202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8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1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1" y="2424112"/>
            <a:ext cx="4919472" cy="374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04.03.2013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1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1" y="2424112"/>
            <a:ext cx="4919472" cy="374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15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7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39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51" y="1600201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3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56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201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3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2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6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2" y="365125"/>
            <a:ext cx="17145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6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766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3" y="2292100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90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7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7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9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6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0" y="1143006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100"/>
            <a:ext cx="5734051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90"/>
            <a:ext cx="573405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3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8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Инструкции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200" b="1" i="1" dirty="0" smtClean="0">
                <a:solidFill>
                  <a:srgbClr val="FFFFFF"/>
                </a:solidFill>
                <a:latin typeface="Arial"/>
                <a:cs typeface="Arial"/>
              </a:rPr>
              <a:t>ПРИМЕЧАНИЕ.</a:t>
            </a:r>
          </a:p>
          <a:p>
            <a:r>
              <a:rPr lang="ru-RU" sz="1200" i="1" dirty="0" smtClean="0">
                <a:solidFill>
                  <a:srgbClr val="FFFFFF"/>
                </a:solidFill>
                <a:latin typeface="Arial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  <a:endParaRPr lang="ru-RU" sz="12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811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04.03.2013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514605"/>
            <a:ext cx="12192000" cy="3194035"/>
            <a:chOff x="647402" y="2514600"/>
            <a:chExt cx="10838688" cy="319403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1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1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2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8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3" y="1600202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3" y="1600202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04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1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1" y="2424112"/>
            <a:ext cx="4919472" cy="374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1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6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51" y="1600201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3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0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201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3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5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65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2" y="365125"/>
            <a:ext cx="17145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6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718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3" y="2292100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90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7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0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04.03.2013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12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6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0" y="1143006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100"/>
            <a:ext cx="5734051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90"/>
            <a:ext cx="573405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3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8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Инструкции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200" b="1" i="1" dirty="0" smtClean="0">
                <a:solidFill>
                  <a:srgbClr val="FFFFFF"/>
                </a:solidFill>
                <a:latin typeface="Arial"/>
                <a:cs typeface="Arial"/>
              </a:rPr>
              <a:t>ПРИМЕЧАНИЕ.</a:t>
            </a:r>
          </a:p>
          <a:p>
            <a:r>
              <a:rPr lang="ru-RU" sz="1200" i="1" dirty="0" smtClean="0">
                <a:solidFill>
                  <a:srgbClr val="FFFFFF"/>
                </a:solidFill>
                <a:latin typeface="Arial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  <a:endParaRPr lang="ru-RU" sz="12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734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514605"/>
            <a:ext cx="12192000" cy="3194035"/>
            <a:chOff x="647402" y="2514600"/>
            <a:chExt cx="10838688" cy="319403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1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1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2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3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3" y="1600202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3" y="1600202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1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1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1" y="2424112"/>
            <a:ext cx="4919472" cy="374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5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7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51" y="1600201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3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6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201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3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6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51" y="1600201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3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04.03.2013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2" y="365125"/>
            <a:ext cx="17145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6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480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3" y="2292100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90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7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4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6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6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0" y="1143006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100"/>
            <a:ext cx="5734051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90"/>
            <a:ext cx="573405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3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8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Инструкции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200" b="1" i="1" dirty="0" smtClean="0">
                <a:solidFill>
                  <a:srgbClr val="FFFFFF"/>
                </a:solidFill>
                <a:latin typeface="Arial"/>
                <a:cs typeface="Arial"/>
              </a:rPr>
              <a:t>ПРИМЕЧАНИЕ.</a:t>
            </a:r>
          </a:p>
          <a:p>
            <a:r>
              <a:rPr lang="ru-RU" sz="1200" i="1" dirty="0" smtClean="0">
                <a:solidFill>
                  <a:srgbClr val="FFFFFF"/>
                </a:solidFill>
                <a:latin typeface="Arial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  <a:endParaRPr lang="ru-RU" sz="12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01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514605"/>
            <a:ext cx="12192000" cy="3194035"/>
            <a:chOff x="647402" y="2514600"/>
            <a:chExt cx="10838688" cy="319403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1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1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2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9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3" y="1600202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3" y="1600202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66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1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1" y="2424112"/>
            <a:ext cx="4919472" cy="374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5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0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3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51" y="1600201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3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1" y="76200"/>
            <a:ext cx="9980683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Шестой уровень</a:t>
            </a:r>
          </a:p>
          <a:p>
            <a:pPr lvl="6"/>
            <a:r>
              <a:rPr lang="ru-RU" dirty="0" smtClean="0"/>
              <a:t>Седьмой уровень</a:t>
            </a:r>
          </a:p>
          <a:p>
            <a:pPr lvl="7"/>
            <a:r>
              <a:rPr lang="ru-RU" dirty="0" smtClean="0"/>
              <a:t>Восьмой уровень</a:t>
            </a:r>
          </a:p>
          <a:p>
            <a:pPr lvl="8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903" y="6356357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ru-RU" smtClean="0"/>
              <a:pPr/>
              <a:t>04.03.2013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61" y="6356350"/>
            <a:ext cx="6323083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3" y="6356357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7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10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609600" y="1447800"/>
            <a:ext cx="10972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609600" y="6477007"/>
            <a:ext cx="28448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8C19B-A69F-455E-8EE2-14B13C522100}" type="datetime1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3/4/2013</a:t>
            </a:fld>
            <a:endParaRPr lang="en-US" dirty="0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4165600" y="6477007"/>
            <a:ext cx="38608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737600" y="6477007"/>
            <a:ext cx="28448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FFFFFF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AF6E0391-718F-461B-B9B7-9FBB442709B0}" type="slidenum">
              <a:rPr lang="en-US"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black">
          <a:xfrm>
            <a:off x="-33865" y="1062045"/>
            <a:ext cx="9751484" cy="730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609600" y="160338"/>
            <a:ext cx="10464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27389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" grpId="0" animBg="1"/>
    </p:bld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Book Antiqu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10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609600" y="1447800"/>
            <a:ext cx="10972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609600" y="6477001"/>
            <a:ext cx="28448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8C19B-A69F-455E-8EE2-14B13C522100}" type="datetime1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3/4/2013</a:t>
            </a:fld>
            <a:endParaRPr lang="en-US" dirty="0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4165600" y="6477001"/>
            <a:ext cx="38608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737600" y="6477001"/>
            <a:ext cx="28448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FFFFFF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AF6E0391-718F-461B-B9B7-9FBB442709B0}" type="slidenum">
              <a:rPr lang="en-US"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black">
          <a:xfrm>
            <a:off x="-33866" y="1062039"/>
            <a:ext cx="9751484" cy="730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609600" y="160338"/>
            <a:ext cx="10464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23727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" grpId="0" animBg="1"/>
    </p:bld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Book Antiqu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1" y="76200"/>
            <a:ext cx="9980683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Шестой уровень</a:t>
            </a:r>
          </a:p>
          <a:p>
            <a:pPr lvl="6"/>
            <a:r>
              <a:rPr lang="ru-RU" dirty="0" smtClean="0"/>
              <a:t>Седьмой уровень</a:t>
            </a:r>
          </a:p>
          <a:p>
            <a:pPr lvl="7"/>
            <a:r>
              <a:rPr lang="ru-RU" dirty="0" smtClean="0"/>
              <a:t>Восьмой уровень</a:t>
            </a:r>
          </a:p>
          <a:p>
            <a:pPr lvl="8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903" y="6356357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61" y="6356350"/>
            <a:ext cx="6323083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3" y="6356357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7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829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1" y="76200"/>
            <a:ext cx="9980683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Шестой уровень</a:t>
            </a:r>
          </a:p>
          <a:p>
            <a:pPr lvl="6"/>
            <a:r>
              <a:rPr lang="ru-RU" dirty="0" smtClean="0"/>
              <a:t>Седьмой уровень</a:t>
            </a:r>
          </a:p>
          <a:p>
            <a:pPr lvl="7"/>
            <a:r>
              <a:rPr lang="ru-RU" dirty="0" smtClean="0"/>
              <a:t>Восьмой уровень</a:t>
            </a:r>
          </a:p>
          <a:p>
            <a:pPr lvl="8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903" y="6356357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61" y="6356350"/>
            <a:ext cx="6323083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3" y="6356357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7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354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1" y="76200"/>
            <a:ext cx="9980683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Шестой уровень</a:t>
            </a:r>
          </a:p>
          <a:p>
            <a:pPr lvl="6"/>
            <a:r>
              <a:rPr lang="ru-RU" dirty="0" smtClean="0"/>
              <a:t>Седьмой уровень</a:t>
            </a:r>
          </a:p>
          <a:p>
            <a:pPr lvl="7"/>
            <a:r>
              <a:rPr lang="ru-RU" dirty="0" smtClean="0"/>
              <a:t>Восьмой уровень</a:t>
            </a:r>
          </a:p>
          <a:p>
            <a:pPr lvl="8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903" y="6356357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61" y="6356350"/>
            <a:ext cx="6323083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3" y="6356357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7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718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1" y="76200"/>
            <a:ext cx="9980683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Шестой уровень</a:t>
            </a:r>
          </a:p>
          <a:p>
            <a:pPr lvl="6"/>
            <a:r>
              <a:rPr lang="ru-RU" dirty="0" smtClean="0"/>
              <a:t>Седьмой уровень</a:t>
            </a:r>
          </a:p>
          <a:p>
            <a:pPr lvl="7"/>
            <a:r>
              <a:rPr lang="ru-RU" dirty="0" smtClean="0"/>
              <a:t>Восьмой уровень</a:t>
            </a:r>
          </a:p>
          <a:p>
            <a:pPr lvl="8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903" y="6356357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61" y="6356350"/>
            <a:ext cx="6323083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3" y="6356357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7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216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1" y="76200"/>
            <a:ext cx="9980683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Шестой уровень</a:t>
            </a:r>
          </a:p>
          <a:p>
            <a:pPr lvl="6"/>
            <a:r>
              <a:rPr lang="ru-RU" dirty="0" smtClean="0"/>
              <a:t>Седьмой уровень</a:t>
            </a:r>
          </a:p>
          <a:p>
            <a:pPr lvl="7"/>
            <a:r>
              <a:rPr lang="ru-RU" dirty="0" smtClean="0"/>
              <a:t>Восьмой уровень</a:t>
            </a:r>
          </a:p>
          <a:p>
            <a:pPr lvl="8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903" y="6356357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61" y="6356350"/>
            <a:ext cx="6323083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3" y="6356357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7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141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1" y="76200"/>
            <a:ext cx="9980683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Шестой уровень</a:t>
            </a:r>
          </a:p>
          <a:p>
            <a:pPr lvl="6"/>
            <a:r>
              <a:rPr lang="ru-RU" dirty="0" smtClean="0"/>
              <a:t>Седьмой уровень</a:t>
            </a:r>
          </a:p>
          <a:p>
            <a:pPr lvl="7"/>
            <a:r>
              <a:rPr lang="ru-RU" dirty="0" smtClean="0"/>
              <a:t>Восьмой уровень</a:t>
            </a:r>
          </a:p>
          <a:p>
            <a:pPr lvl="8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903" y="6356357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04.03.2013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61" y="6356350"/>
            <a:ext cx="6323083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3" y="6356357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7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694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5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9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98.xml"/><Relationship Id="rId1" Type="http://schemas.openxmlformats.org/officeDocument/2006/relationships/themeOverride" Target="../theme/themeOverr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" y="2873830"/>
            <a:ext cx="9640388" cy="245581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Century Schoolbook" pitchFamily="18" charset="0"/>
              </a:rPr>
              <a:t>Формирование  научной  картины мира  </a:t>
            </a:r>
            <a:r>
              <a:rPr lang="ru-RU" sz="3600" dirty="0" smtClean="0">
                <a:solidFill>
                  <a:srgbClr val="FFFF00"/>
                </a:solidFill>
                <a:latin typeface="Century Schoolbook" pitchFamily="18" charset="0"/>
              </a:rPr>
              <a:t>(НКМ)  </a:t>
            </a:r>
            <a:r>
              <a:rPr lang="ru-RU" sz="3600" dirty="0" smtClean="0">
                <a:latin typeface="Century Schoolbook" pitchFamily="18" charset="0"/>
              </a:rPr>
              <a:t>в  условиях современного  гимназического образования</a:t>
            </a:r>
            <a:endParaRPr lang="ru-RU" sz="3600" dirty="0">
              <a:latin typeface="Century Schoolbook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191" y="5896928"/>
            <a:ext cx="12061372" cy="67368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Семинар - практикум руководителей инновационных ОУ г. Казани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274" y="2756263"/>
            <a:ext cx="2029098" cy="27432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7" y="195216"/>
            <a:ext cx="2834638" cy="2116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3540034" y="338389"/>
            <a:ext cx="84124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entury Schoolbook" pitchFamily="18" charset="0"/>
              </a:rPr>
              <a:t>МБОУ  «Гимназия №40» </a:t>
            </a:r>
          </a:p>
          <a:p>
            <a:pPr marL="180340" algn="ctr"/>
            <a:r>
              <a:rPr lang="ru-RU" sz="2400" dirty="0" smtClean="0">
                <a:latin typeface="Century Schoolbook" pitchFamily="18" charset="0"/>
              </a:rPr>
              <a:t> </a:t>
            </a:r>
            <a:r>
              <a:rPr lang="ru-RU" sz="2000" dirty="0">
                <a:latin typeface="Century Schoolbook" pitchFamily="18" charset="0"/>
                <a:ea typeface="Times New Roman"/>
                <a:cs typeface="Verdana"/>
              </a:rPr>
              <a:t>Тел.: (843)224-17-34</a:t>
            </a:r>
            <a:br>
              <a:rPr lang="ru-RU" sz="2000" dirty="0">
                <a:latin typeface="Century Schoolbook" pitchFamily="18" charset="0"/>
                <a:ea typeface="Times New Roman"/>
                <a:cs typeface="Verdana"/>
              </a:rPr>
            </a:br>
            <a:r>
              <a:rPr lang="ru-RU" sz="2000" dirty="0">
                <a:latin typeface="Century Schoolbook" pitchFamily="18" charset="0"/>
                <a:ea typeface="Times New Roman"/>
                <a:cs typeface="Verdana"/>
              </a:rPr>
              <a:t>Факс: (843)229-38-17</a:t>
            </a:r>
            <a:endParaRPr lang="ru-RU" sz="2000" dirty="0">
              <a:latin typeface="Century Schoolbook" pitchFamily="18" charset="0"/>
              <a:ea typeface="Times New Roman"/>
              <a:cs typeface="Cambria"/>
            </a:endParaRPr>
          </a:p>
          <a:p>
            <a:pPr marL="180340" algn="ctr"/>
            <a:r>
              <a:rPr lang="tt-RU" sz="2000" dirty="0">
                <a:latin typeface="Century Schoolbook" pitchFamily="18" charset="0"/>
                <a:ea typeface="Times New Roman"/>
                <a:cs typeface="Verdana"/>
              </a:rPr>
              <a:t>Сайт гимназии:</a:t>
            </a:r>
            <a:r>
              <a:rPr lang="tt-RU" sz="2000" dirty="0">
                <a:latin typeface="Century Schoolbook" pitchFamily="18" charset="0"/>
                <a:ea typeface="Times New Roman"/>
                <a:cs typeface="Cambria"/>
              </a:rPr>
              <a:t> </a:t>
            </a:r>
            <a:r>
              <a:rPr lang="tt-RU" sz="2000" dirty="0">
                <a:latin typeface="Century Schoolbook" pitchFamily="18" charset="0"/>
                <a:ea typeface="Times New Roman"/>
                <a:cs typeface="Verdana"/>
              </a:rPr>
              <a:t>http://edu.tatar.ru/priv/page2373.htm</a:t>
            </a:r>
            <a:endParaRPr lang="ru-RU" sz="2000" dirty="0">
              <a:latin typeface="Century Schoolbook" pitchFamily="18" charset="0"/>
              <a:ea typeface="Times New Roman"/>
              <a:cs typeface="Cambria"/>
            </a:endParaRPr>
          </a:p>
          <a:p>
            <a:pPr marL="180340" algn="ctr"/>
            <a:r>
              <a:rPr lang="pt-PT" sz="2000" dirty="0">
                <a:latin typeface="Century Schoolbook" pitchFamily="18" charset="0"/>
                <a:ea typeface="Times New Roman"/>
                <a:cs typeface="Verdana"/>
              </a:rPr>
              <a:t>E</a:t>
            </a:r>
            <a:r>
              <a:rPr lang="en-US" sz="2000" dirty="0">
                <a:latin typeface="Century Schoolbook" pitchFamily="18" charset="0"/>
                <a:ea typeface="Times New Roman"/>
                <a:cs typeface="Verdana"/>
              </a:rPr>
              <a:t>-</a:t>
            </a:r>
            <a:r>
              <a:rPr lang="pt-PT" sz="2000" dirty="0">
                <a:latin typeface="Century Schoolbook" pitchFamily="18" charset="0"/>
                <a:ea typeface="Times New Roman"/>
                <a:cs typeface="Verdana"/>
              </a:rPr>
              <a:t>mail</a:t>
            </a:r>
            <a:r>
              <a:rPr lang="en-US" sz="2000" dirty="0">
                <a:latin typeface="Century Schoolbook" pitchFamily="18" charset="0"/>
                <a:ea typeface="Times New Roman"/>
                <a:cs typeface="Verdana"/>
              </a:rPr>
              <a:t>: </a:t>
            </a:r>
            <a:r>
              <a:rPr lang="pt-PT" sz="2000" dirty="0">
                <a:latin typeface="Century Schoolbook" pitchFamily="18" charset="0"/>
                <a:ea typeface="Times New Roman"/>
                <a:cs typeface="Verdana"/>
              </a:rPr>
              <a:t>S</a:t>
            </a:r>
            <a:r>
              <a:rPr lang="en-US" sz="2000" dirty="0">
                <a:latin typeface="Century Schoolbook" pitchFamily="18" charset="0"/>
                <a:ea typeface="Times New Roman"/>
                <a:cs typeface="Verdana"/>
              </a:rPr>
              <a:t>40.</a:t>
            </a:r>
            <a:r>
              <a:rPr lang="pt-PT" sz="2000" dirty="0">
                <a:latin typeface="Century Schoolbook" pitchFamily="18" charset="0"/>
                <a:ea typeface="Times New Roman"/>
                <a:cs typeface="Verdana"/>
              </a:rPr>
              <a:t>kzn</a:t>
            </a:r>
            <a:r>
              <a:rPr lang="en-US" sz="2000" dirty="0">
                <a:latin typeface="Century Schoolbook" pitchFamily="18" charset="0"/>
                <a:ea typeface="Times New Roman"/>
                <a:cs typeface="Verdana"/>
              </a:rPr>
              <a:t>@</a:t>
            </a:r>
            <a:r>
              <a:rPr lang="pt-PT" sz="2000" dirty="0">
                <a:latin typeface="Century Schoolbook" pitchFamily="18" charset="0"/>
                <a:ea typeface="Times New Roman"/>
                <a:cs typeface="Verdana"/>
              </a:rPr>
              <a:t>edu</a:t>
            </a:r>
            <a:r>
              <a:rPr lang="en-US" sz="2000" dirty="0">
                <a:latin typeface="Century Schoolbook" pitchFamily="18" charset="0"/>
                <a:ea typeface="Times New Roman"/>
                <a:cs typeface="Verdana"/>
              </a:rPr>
              <a:t>.</a:t>
            </a:r>
            <a:r>
              <a:rPr lang="pt-PT" sz="2000" dirty="0">
                <a:latin typeface="Century Schoolbook" pitchFamily="18" charset="0"/>
                <a:ea typeface="Times New Roman"/>
                <a:cs typeface="Verdana"/>
              </a:rPr>
              <a:t>tatar</a:t>
            </a:r>
            <a:r>
              <a:rPr lang="en-US" sz="2000" dirty="0">
                <a:latin typeface="Century Schoolbook" pitchFamily="18" charset="0"/>
                <a:ea typeface="Times New Roman"/>
                <a:cs typeface="Verdana"/>
              </a:rPr>
              <a:t>.</a:t>
            </a:r>
            <a:r>
              <a:rPr lang="pt-PT" sz="2000" dirty="0" smtClean="0">
                <a:latin typeface="Century Schoolbook" pitchFamily="18" charset="0"/>
                <a:ea typeface="Times New Roman"/>
                <a:cs typeface="Verdana"/>
              </a:rPr>
              <a:t>ru</a:t>
            </a:r>
            <a:endParaRPr lang="ru-RU" sz="2000" dirty="0">
              <a:latin typeface="Century Schoolbook" pitchFamily="18" charset="0"/>
              <a:ea typeface="Times New Roman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9578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285751" y="1000126"/>
            <a:ext cx="11430000" cy="5429250"/>
          </a:xfrm>
          <a:prstGeom prst="ellips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57257" y="1571625"/>
            <a:ext cx="10382249" cy="4286250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90752" y="1857375"/>
            <a:ext cx="7905749" cy="3214688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381381" y="2262198"/>
            <a:ext cx="5619751" cy="178593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8198" name="TextBox 1"/>
          <p:cNvSpPr txBox="1">
            <a:spLocks noChangeArrowheads="1"/>
          </p:cNvSpPr>
          <p:nvPr/>
        </p:nvSpPr>
        <p:spPr bwMode="auto">
          <a:xfrm>
            <a:off x="952501" y="214313"/>
            <a:ext cx="10763251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FFFF"/>
                </a:solidFill>
                <a:latin typeface="Century Schoolbook" pitchFamily="18" charset="0"/>
                <a:cs typeface="Times New Roman" pitchFamily="18" charset="0"/>
              </a:rPr>
              <a:t>ШКАЛА   ИНДИВИДУАЛЬНЫХ   ХАРАКТЕРОВ</a:t>
            </a:r>
          </a:p>
        </p:txBody>
      </p:sp>
      <p:sp>
        <p:nvSpPr>
          <p:cNvPr id="3" name="Овал 2"/>
          <p:cNvSpPr/>
          <p:nvPr/>
        </p:nvSpPr>
        <p:spPr>
          <a:xfrm>
            <a:off x="4475695" y="2418566"/>
            <a:ext cx="3431116" cy="1069975"/>
          </a:xfrm>
          <a:prstGeom prst="ellipse">
            <a:avLst/>
          </a:prstGeom>
          <a:solidFill>
            <a:srgbClr val="FFCC6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Book Antiqua"/>
              </a:rPr>
              <a:t>ЗДОРОВАЯ ЛИЧНОСТЬ</a:t>
            </a:r>
          </a:p>
        </p:txBody>
      </p:sp>
      <p:sp>
        <p:nvSpPr>
          <p:cNvPr id="14344" name="TextBox 4"/>
          <p:cNvSpPr txBox="1">
            <a:spLocks noChangeArrowheads="1"/>
          </p:cNvSpPr>
          <p:nvPr/>
        </p:nvSpPr>
        <p:spPr bwMode="auto">
          <a:xfrm>
            <a:off x="4381500" y="3514725"/>
            <a:ext cx="342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Book Antiqua"/>
              </a:rPr>
              <a:t>АКЦЕНТУАЦИИ</a:t>
            </a:r>
          </a:p>
        </p:txBody>
      </p:sp>
      <p:sp>
        <p:nvSpPr>
          <p:cNvPr id="14345" name="TextBox 6"/>
          <p:cNvSpPr txBox="1">
            <a:spLocks noChangeArrowheads="1"/>
          </p:cNvSpPr>
          <p:nvPr/>
        </p:nvSpPr>
        <p:spPr bwMode="auto">
          <a:xfrm>
            <a:off x="4095752" y="4071942"/>
            <a:ext cx="44767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Book Antiqua"/>
              </a:rPr>
              <a:t>НЕВРОТИЧЕСКАЯ ЛИЧНОСТЬ</a:t>
            </a:r>
          </a:p>
        </p:txBody>
      </p:sp>
      <p:sp>
        <p:nvSpPr>
          <p:cNvPr id="14346" name="TextBox 8"/>
          <p:cNvSpPr txBox="1">
            <a:spLocks noChangeArrowheads="1"/>
          </p:cNvSpPr>
          <p:nvPr/>
        </p:nvSpPr>
        <p:spPr bwMode="auto">
          <a:xfrm rot="10800000" flipV="1">
            <a:off x="3619503" y="5011811"/>
            <a:ext cx="5524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7C984A">
                  <a:lumMod val="20000"/>
                  <a:lumOff val="80000"/>
                </a:srgbClr>
              </a:solidFill>
              <a:latin typeface="Book Antiqu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latin typeface="Book Antiqua"/>
              </a:rPr>
              <a:t>ПРЕПСИХОТИЧЕСКАЯ ЛИЧНОСТЬ</a:t>
            </a:r>
          </a:p>
        </p:txBody>
      </p:sp>
      <p:sp>
        <p:nvSpPr>
          <p:cNvPr id="14347" name="TextBox 10"/>
          <p:cNvSpPr txBox="1">
            <a:spLocks noChangeArrowheads="1"/>
          </p:cNvSpPr>
          <p:nvPr/>
        </p:nvSpPr>
        <p:spPr bwMode="auto">
          <a:xfrm>
            <a:off x="4286251" y="5929313"/>
            <a:ext cx="3810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CDD7D9">
                    <a:lumMod val="20000"/>
                    <a:lumOff val="80000"/>
                  </a:srgbClr>
                </a:solidFill>
                <a:latin typeface="Book Antiqua"/>
              </a:rPr>
              <a:t>ПСИХОПАТИИ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7715251" y="1000129"/>
            <a:ext cx="2116" cy="14636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0572751" y="1000134"/>
            <a:ext cx="2116" cy="22510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7620006" y="1000125"/>
            <a:ext cx="2952751" cy="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7" name="TextBox 17"/>
          <p:cNvSpPr txBox="1">
            <a:spLocks noChangeArrowheads="1"/>
          </p:cNvSpPr>
          <p:nvPr/>
        </p:nvSpPr>
        <p:spPr bwMode="auto">
          <a:xfrm>
            <a:off x="7620000" y="1071572"/>
            <a:ext cx="304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8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ГРУППА  РИСКА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10800000">
            <a:off x="3236387" y="1287472"/>
            <a:ext cx="2116" cy="22510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431806" y="1331913"/>
            <a:ext cx="29633" cy="19542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433917" y="1255713"/>
            <a:ext cx="2802467" cy="3175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1" name="TextBox 24"/>
          <p:cNvSpPr txBox="1">
            <a:spLocks noChangeArrowheads="1"/>
          </p:cNvSpPr>
          <p:nvPr/>
        </p:nvSpPr>
        <p:spPr bwMode="auto">
          <a:xfrm>
            <a:off x="461433" y="1441454"/>
            <a:ext cx="277706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8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БОЛЕЗНЕННЫЕ СОСТОЯНИЯ</a:t>
            </a:r>
          </a:p>
        </p:txBody>
      </p:sp>
      <p:pic>
        <p:nvPicPr>
          <p:cNvPr id="9238" name="Picture 22" descr="C:\Documents and Settings\Admin\Рабочий стол\Шаблоны PowerPoint\Дети\1130808012554.gif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952500" y="3857625"/>
            <a:ext cx="2286000" cy="200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97952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gray">
          <a:xfrm flipV="1">
            <a:off x="5712886" y="2622553"/>
            <a:ext cx="3016249" cy="2614613"/>
          </a:xfrm>
          <a:prstGeom prst="upArrow">
            <a:avLst>
              <a:gd name="adj1" fmla="val 66602"/>
              <a:gd name="adj2" fmla="val 48259"/>
            </a:avLst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prstClr val="black"/>
              </a:solidFill>
            </a:endParaRP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2800353" y="260350"/>
            <a:ext cx="8858249" cy="571500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 </a:t>
            </a:r>
            <a:r>
              <a:rPr lang="ru-RU" sz="3200" smtClean="0">
                <a:solidFill>
                  <a:schemeClr val="tx1"/>
                </a:solidFill>
              </a:rPr>
              <a:t>ЛОВУШКИ   ДЛЯ  ДУШИ</a:t>
            </a:r>
            <a:endParaRPr lang="en-US" sz="3200" smtClean="0">
              <a:solidFill>
                <a:schemeClr val="tx1"/>
              </a:solidFill>
            </a:endParaRP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gray">
          <a:xfrm rot="1829357">
            <a:off x="3994153" y="2554288"/>
            <a:ext cx="960967" cy="1866900"/>
          </a:xfrm>
          <a:prstGeom prst="upArrow">
            <a:avLst>
              <a:gd name="adj1" fmla="val 50093"/>
              <a:gd name="adj2" fmla="val 54046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prstClr val="black"/>
              </a:solidFill>
            </a:endParaRP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gray">
          <a:xfrm rot="20370393">
            <a:off x="9789586" y="2493963"/>
            <a:ext cx="901700" cy="1663700"/>
          </a:xfrm>
          <a:prstGeom prst="upArrow">
            <a:avLst>
              <a:gd name="adj1" fmla="val 50093"/>
              <a:gd name="adj2" fmla="val 54046"/>
            </a:avLst>
          </a:prstGeom>
          <a:solidFill>
            <a:srgbClr val="CC660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prstClr val="black"/>
              </a:solidFill>
            </a:endParaRPr>
          </a:p>
        </p:txBody>
      </p:sp>
      <p:sp>
        <p:nvSpPr>
          <p:cNvPr id="20490" name="Rectangle 11"/>
          <p:cNvSpPr>
            <a:spLocks noChangeArrowheads="1"/>
          </p:cNvSpPr>
          <p:nvPr/>
        </p:nvSpPr>
        <p:spPr bwMode="black">
          <a:xfrm>
            <a:off x="5048252" y="1306514"/>
            <a:ext cx="4857749" cy="70788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white"/>
                </a:solidFill>
              </a:rPr>
              <a:t> </a:t>
            </a:r>
            <a:r>
              <a:rPr lang="ru-RU" sz="2000" b="1" dirty="0">
                <a:solidFill>
                  <a:prstClr val="white"/>
                </a:solidFill>
                <a:latin typeface="Book Antiqua"/>
              </a:rPr>
              <a:t>Организаторы  психических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Book Antiqua"/>
              </a:rPr>
              <a:t>функций</a:t>
            </a:r>
            <a:r>
              <a:rPr lang="en-US" sz="2000" b="1" dirty="0">
                <a:solidFill>
                  <a:prstClr val="white"/>
                </a:solidFill>
                <a:latin typeface="Book Antiqua"/>
              </a:rPr>
              <a:t>.</a:t>
            </a:r>
          </a:p>
        </p:txBody>
      </p:sp>
      <p:sp>
        <p:nvSpPr>
          <p:cNvPr id="20493" name="Text Box 16"/>
          <p:cNvSpPr txBox="1">
            <a:spLocks noChangeArrowheads="1"/>
          </p:cNvSpPr>
          <p:nvPr/>
        </p:nvSpPr>
        <p:spPr bwMode="white">
          <a:xfrm>
            <a:off x="4654551" y="5548313"/>
            <a:ext cx="5524500" cy="584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3200" dirty="0">
                <a:solidFill>
                  <a:prstClr val="white"/>
                </a:solidFill>
                <a:latin typeface="Book Antiqua"/>
              </a:rPr>
              <a:t>ничего  неделание </a:t>
            </a:r>
            <a:r>
              <a:rPr lang="ru-RU" sz="3200" dirty="0">
                <a:solidFill>
                  <a:srgbClr val="FFFFFF"/>
                </a:solidFill>
                <a:latin typeface="Book Antiqua"/>
              </a:rPr>
              <a:t> </a:t>
            </a:r>
            <a:endParaRPr lang="en-US" sz="3200" dirty="0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0494" name="Text Box 18"/>
          <p:cNvSpPr txBox="1">
            <a:spLocks noChangeArrowheads="1"/>
          </p:cNvSpPr>
          <p:nvPr/>
        </p:nvSpPr>
        <p:spPr bwMode="white">
          <a:xfrm>
            <a:off x="762002" y="4713291"/>
            <a:ext cx="3714751" cy="523875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FFFFFF"/>
                </a:solidFill>
              </a:rPr>
              <a:t> </a:t>
            </a:r>
            <a:r>
              <a:rPr lang="ru-RU" sz="2800" dirty="0">
                <a:solidFill>
                  <a:prstClr val="white"/>
                </a:solidFill>
                <a:latin typeface="Book Antiqua"/>
              </a:rPr>
              <a:t>деятельность</a:t>
            </a:r>
            <a:endParaRPr lang="en-US" sz="2800" dirty="0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563102" y="4513263"/>
            <a:ext cx="2095500" cy="461962"/>
          </a:xfrm>
          <a:prstGeom prst="rect">
            <a:avLst/>
          </a:prstGeom>
          <a:solidFill>
            <a:srgbClr val="CC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FFFFCC"/>
                </a:solidFill>
                <a:latin typeface="Book Antiqua"/>
              </a:rPr>
              <a:t>общение</a:t>
            </a:r>
          </a:p>
        </p:txBody>
      </p:sp>
      <p:pic>
        <p:nvPicPr>
          <p:cNvPr id="13322" name="Picture 9" descr="paper_boy_yelling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3714751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2" descr="C:\Documents and Settings\Admin\Рабочий стол\Шаблоны PowerPoint\Дети\102070922293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1" y="2701925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69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04901" y="76200"/>
            <a:ext cx="8953499" cy="109696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entury Schoolbook" pitchFamily="18" charset="0"/>
              </a:rPr>
              <a:t>Ценностные ориентиры системы образования </a:t>
            </a:r>
            <a:r>
              <a:rPr lang="ru-RU" b="1" dirty="0" smtClean="0">
                <a:solidFill>
                  <a:srgbClr val="C00000"/>
                </a:solidFill>
                <a:latin typeface="Century Schoolbook" pitchFamily="18" charset="0"/>
              </a:rPr>
              <a:t>       в </a:t>
            </a:r>
            <a:r>
              <a:rPr lang="ru-RU" b="1" dirty="0">
                <a:solidFill>
                  <a:srgbClr val="C00000"/>
                </a:solidFill>
                <a:latin typeface="Century Schoolbook" pitchFamily="18" charset="0"/>
              </a:rPr>
              <a:t>стандарте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849085" y="1632857"/>
            <a:ext cx="10476413" cy="4624251"/>
          </a:xfrm>
        </p:spPr>
        <p:txBody>
          <a:bodyPr>
            <a:noAutofit/>
          </a:bodyPr>
          <a:lstStyle/>
          <a:p>
            <a:pPr lvl="0" fontAlgn="base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  Гражданская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идентичность </a:t>
            </a:r>
          </a:p>
          <a:p>
            <a:pPr lvl="0" fontAlgn="base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  Идеалы 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ценностей гражданского общества</a:t>
            </a:r>
          </a:p>
          <a:p>
            <a:pPr lvl="0" fontAlgn="base">
              <a:lnSpc>
                <a:spcPct val="8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  Патриотизм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, основанный на принципах гражданской 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Century Schoolbook" pitchFamily="18" charset="0"/>
            </a:endParaRPr>
          </a:p>
          <a:p>
            <a:pPr lvl="0" fontAlgn="base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     ответственности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и диалоге культур</a:t>
            </a:r>
          </a:p>
          <a:p>
            <a:pPr lvl="0" fontAlgn="base">
              <a:lnSpc>
                <a:spcPct val="8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  Ценности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безопасности (личностной, социальной, 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Century Schoolbook" pitchFamily="18" charset="0"/>
            </a:endParaRPr>
          </a:p>
          <a:p>
            <a:pPr lvl="0" fontAlgn="base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     государственной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)</a:t>
            </a:r>
          </a:p>
          <a:p>
            <a:pPr lvl="0" fontAlgn="base">
              <a:lnSpc>
                <a:spcPct val="8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  Национальное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согласие по основным этапам становления и 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Century Schoolbook" pitchFamily="18" charset="0"/>
            </a:endParaRPr>
          </a:p>
          <a:p>
            <a:pPr lvl="0" fontAlgn="base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     развития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страны</a:t>
            </a:r>
          </a:p>
          <a:p>
            <a:pPr lvl="0" fontAlgn="base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  Семейные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ценности</a:t>
            </a:r>
          </a:p>
          <a:p>
            <a:pPr lvl="0" fontAlgn="base">
              <a:lnSpc>
                <a:spcPct val="8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   Ценность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человеческой жизни</a:t>
            </a:r>
          </a:p>
          <a:p>
            <a:pPr lvl="0" algn="ctr" fontAlgn="base">
              <a:lnSpc>
                <a:spcPct val="80000"/>
              </a:lnSpc>
              <a:spcAft>
                <a:spcPct val="0"/>
              </a:spcAft>
              <a:buClr>
                <a:schemeClr val="tx2"/>
              </a:buClr>
              <a:defRPr/>
            </a:pPr>
            <a:endParaRPr lang="ru-RU" sz="2400" b="1" dirty="0">
              <a:solidFill>
                <a:schemeClr val="accent4">
                  <a:lumMod val="50000"/>
                </a:schemeClr>
              </a:solidFill>
              <a:latin typeface="Century Schoolbook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accent4">
                  <a:lumMod val="50000"/>
                </a:schemeClr>
              </a:solidFill>
              <a:latin typeface="Century Schoolbook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893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44137" y="188913"/>
            <a:ext cx="11747863" cy="792162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b="1" cap="none" dirty="0">
                <a:solidFill>
                  <a:srgbClr val="C00000"/>
                </a:solidFill>
                <a:latin typeface="Century Schoolbook" pitchFamily="18" charset="0"/>
                <a:ea typeface="+mn-ea"/>
                <a:cs typeface="+mn-cs"/>
              </a:rPr>
              <a:t>Стандарт как социальная конвенциональная норма, реализующая  общественный  договор </a:t>
            </a:r>
            <a:endParaRPr lang="ru-RU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4" name="_s1028"/>
          <p:cNvSpPr>
            <a:spLocks noChangeArrowheads="1" noTextEdit="1"/>
          </p:cNvSpPr>
          <p:nvPr/>
        </p:nvSpPr>
        <p:spPr bwMode="auto">
          <a:xfrm>
            <a:off x="0" y="1789612"/>
            <a:ext cx="6208214" cy="32073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endParaRPr lang="ru-RU" kern="0" smtClean="0">
              <a:solidFill>
                <a:sysClr val="windowText" lastClr="0000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63093" y="2570066"/>
            <a:ext cx="4704523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ru-RU" sz="1800" b="1" dirty="0">
                <a:solidFill>
                  <a:prstClr val="black"/>
                </a:solidFill>
                <a:latin typeface="Century Schoolbook" pitchFamily="18" charset="0"/>
                <a:cs typeface="Arial" charset="0"/>
              </a:rPr>
              <a:t>СЕМЬЯ</a:t>
            </a:r>
          </a:p>
          <a:p>
            <a:pPr>
              <a:buFontTx/>
              <a:buChar char="•"/>
            </a:pPr>
            <a:r>
              <a:rPr lang="ru-RU" sz="1800" b="1" dirty="0">
                <a:solidFill>
                  <a:prstClr val="black"/>
                </a:solidFill>
                <a:latin typeface="Century Schoolbook" pitchFamily="18" charset="0"/>
                <a:cs typeface="Arial" charset="0"/>
              </a:rPr>
              <a:t>Личностная успешность</a:t>
            </a:r>
          </a:p>
          <a:p>
            <a:pPr>
              <a:buFontTx/>
              <a:buChar char="•"/>
            </a:pPr>
            <a:r>
              <a:rPr lang="ru-RU" sz="1800" b="1" dirty="0">
                <a:solidFill>
                  <a:prstClr val="black"/>
                </a:solidFill>
                <a:latin typeface="Century Schoolbook" pitchFamily="18" charset="0"/>
                <a:cs typeface="Arial" charset="0"/>
              </a:rPr>
              <a:t>Социальная успешность</a:t>
            </a:r>
          </a:p>
          <a:p>
            <a:pPr>
              <a:buFontTx/>
              <a:buChar char="•"/>
            </a:pPr>
            <a:r>
              <a:rPr lang="ru-RU" sz="1800" b="1" dirty="0">
                <a:solidFill>
                  <a:prstClr val="black"/>
                </a:solidFill>
                <a:latin typeface="Century Schoolbook" pitchFamily="18" charset="0"/>
                <a:cs typeface="Arial" charset="0"/>
              </a:rPr>
              <a:t>Профессиональная </a:t>
            </a:r>
            <a:endParaRPr lang="en-US" sz="1800" b="1" dirty="0">
              <a:solidFill>
                <a:prstClr val="black"/>
              </a:solidFill>
              <a:latin typeface="Century Schoolbook" pitchFamily="18" charset="0"/>
              <a:cs typeface="Arial" charset="0"/>
            </a:endParaRPr>
          </a:p>
          <a:p>
            <a:r>
              <a:rPr lang="ru-RU" sz="1800" b="1" dirty="0">
                <a:solidFill>
                  <a:prstClr val="black"/>
                </a:solidFill>
                <a:latin typeface="Century Schoolbook" pitchFamily="18" charset="0"/>
                <a:cs typeface="Arial" charset="0"/>
              </a:rPr>
              <a:t>успешность</a:t>
            </a:r>
          </a:p>
        </p:txBody>
      </p:sp>
      <p:sp>
        <p:nvSpPr>
          <p:cNvPr id="6" name="_s1032"/>
          <p:cNvSpPr>
            <a:spLocks noChangeArrowheads="1" noTextEdit="1"/>
          </p:cNvSpPr>
          <p:nvPr/>
        </p:nvSpPr>
        <p:spPr bwMode="auto">
          <a:xfrm>
            <a:off x="5254110" y="1067935"/>
            <a:ext cx="6573341" cy="2994516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endParaRPr lang="ru-RU" kern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271168" y="1843167"/>
            <a:ext cx="5444497" cy="147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ru-RU" sz="1800" b="1" dirty="0">
                <a:solidFill>
                  <a:prstClr val="black"/>
                </a:solidFill>
                <a:latin typeface="Century Schoolbook" pitchFamily="18" charset="0"/>
                <a:cs typeface="Arial" charset="0"/>
              </a:rPr>
              <a:t>ОБЩЕСТВО</a:t>
            </a:r>
          </a:p>
          <a:p>
            <a:pPr lvl="1">
              <a:buFontTx/>
              <a:buChar char="•"/>
            </a:pPr>
            <a:r>
              <a:rPr lang="ru-RU" sz="1800" b="1" dirty="0">
                <a:solidFill>
                  <a:prstClr val="black"/>
                </a:solidFill>
                <a:latin typeface="Century Schoolbook" pitchFamily="18" charset="0"/>
                <a:cs typeface="Arial" charset="0"/>
              </a:rPr>
              <a:t>Безопасность и здоровье</a:t>
            </a:r>
          </a:p>
          <a:p>
            <a:pPr lvl="1">
              <a:buFontTx/>
              <a:buChar char="•"/>
            </a:pPr>
            <a:r>
              <a:rPr lang="ru-RU" sz="1800" b="1" dirty="0">
                <a:solidFill>
                  <a:prstClr val="black"/>
                </a:solidFill>
                <a:latin typeface="Century Schoolbook" pitchFamily="18" charset="0"/>
                <a:cs typeface="Arial" charset="0"/>
              </a:rPr>
              <a:t>Свобода и ответственность</a:t>
            </a:r>
          </a:p>
          <a:p>
            <a:pPr lvl="1">
              <a:buFontTx/>
              <a:buChar char="•"/>
            </a:pPr>
            <a:r>
              <a:rPr lang="ru-RU" sz="1800" b="1" dirty="0">
                <a:solidFill>
                  <a:prstClr val="black"/>
                </a:solidFill>
                <a:latin typeface="Century Schoolbook" pitchFamily="18" charset="0"/>
                <a:cs typeface="Arial" charset="0"/>
              </a:rPr>
              <a:t>Социальная справедливость</a:t>
            </a:r>
          </a:p>
          <a:p>
            <a:pPr lvl="1">
              <a:buFontTx/>
              <a:buChar char="•"/>
            </a:pPr>
            <a:r>
              <a:rPr lang="ru-RU" sz="1800" b="1" dirty="0">
                <a:solidFill>
                  <a:prstClr val="black"/>
                </a:solidFill>
                <a:latin typeface="Century Schoolbook" pitchFamily="18" charset="0"/>
                <a:cs typeface="Arial" charset="0"/>
              </a:rPr>
              <a:t>Благосостояние</a:t>
            </a:r>
          </a:p>
        </p:txBody>
      </p:sp>
      <p:sp>
        <p:nvSpPr>
          <p:cNvPr id="8" name="_s1030"/>
          <p:cNvSpPr>
            <a:spLocks noChangeArrowheads="1" noTextEdit="1"/>
          </p:cNvSpPr>
          <p:nvPr/>
        </p:nvSpPr>
        <p:spPr bwMode="auto">
          <a:xfrm>
            <a:off x="4809972" y="3527167"/>
            <a:ext cx="6573341" cy="312431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endParaRPr lang="ru-RU" kern="0" smtClean="0">
              <a:solidFill>
                <a:sysClr val="windowText" lastClr="00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08214" y="3991987"/>
            <a:ext cx="4781401" cy="2074863"/>
          </a:xfrm>
          <a:prstGeom prst="rect">
            <a:avLst/>
          </a:prstGeom>
          <a:solidFill>
            <a:srgbClr val="CC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20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r>
              <a:rPr lang="ru-RU" sz="2000" b="1" dirty="0">
                <a:solidFill>
                  <a:prstClr val="white"/>
                </a:solidFill>
                <a:latin typeface="Century Schoolbook" pitchFamily="18" charset="0"/>
                <a:cs typeface="Arial" charset="0"/>
              </a:rPr>
              <a:t>ГОСУДАРСТВО</a:t>
            </a:r>
          </a:p>
          <a:p>
            <a:pPr>
              <a:buFontTx/>
              <a:buChar char="•"/>
            </a:pPr>
            <a:r>
              <a:rPr lang="ru-RU" sz="1800" b="1" dirty="0">
                <a:solidFill>
                  <a:prstClr val="white"/>
                </a:solidFill>
                <a:latin typeface="Century Schoolbook" pitchFamily="18" charset="0"/>
                <a:cs typeface="Arial" charset="0"/>
              </a:rPr>
              <a:t>Национальное единство</a:t>
            </a:r>
          </a:p>
          <a:p>
            <a:pPr>
              <a:buFontTx/>
              <a:buChar char="•"/>
            </a:pPr>
            <a:r>
              <a:rPr lang="ru-RU" sz="1800" b="1" dirty="0">
                <a:solidFill>
                  <a:prstClr val="white"/>
                </a:solidFill>
                <a:latin typeface="Century Schoolbook" pitchFamily="18" charset="0"/>
                <a:cs typeface="Arial" charset="0"/>
              </a:rPr>
              <a:t>Безопасность </a:t>
            </a:r>
          </a:p>
          <a:p>
            <a:pPr>
              <a:buFontTx/>
              <a:buChar char="•"/>
            </a:pPr>
            <a:r>
              <a:rPr lang="ru-RU" sz="1800" b="1" dirty="0">
                <a:solidFill>
                  <a:prstClr val="white"/>
                </a:solidFill>
                <a:latin typeface="Century Schoolbook" pitchFamily="18" charset="0"/>
                <a:cs typeface="Arial" charset="0"/>
              </a:rPr>
              <a:t>Развитие человеческого потенциала</a:t>
            </a:r>
          </a:p>
          <a:p>
            <a:pPr>
              <a:buFontTx/>
              <a:buChar char="•"/>
            </a:pPr>
            <a:r>
              <a:rPr lang="ru-RU" sz="1800" b="1" dirty="0">
                <a:solidFill>
                  <a:prstClr val="white"/>
                </a:solidFill>
                <a:latin typeface="Century Schoolbook" pitchFamily="18" charset="0"/>
                <a:cs typeface="Arial" charset="0"/>
              </a:rPr>
              <a:t>Конкурентоспособность</a:t>
            </a:r>
          </a:p>
        </p:txBody>
      </p:sp>
      <p:pic>
        <p:nvPicPr>
          <p:cNvPr id="10" name="Picture 11" descr="Мальчикбезфон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046" y="1673651"/>
            <a:ext cx="2034117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ыгнутая вверх стрелка 1"/>
          <p:cNvSpPr/>
          <p:nvPr/>
        </p:nvSpPr>
        <p:spPr>
          <a:xfrm rot="21043782">
            <a:off x="2093038" y="1111814"/>
            <a:ext cx="4140030" cy="1305034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5400000">
            <a:off x="9136100" y="2689334"/>
            <a:ext cx="3707031" cy="1675665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12578685">
            <a:off x="1853041" y="4671935"/>
            <a:ext cx="3709528" cy="1678295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59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700" b="1" dirty="0">
                <a:solidFill>
                  <a:srgbClr val="C00000"/>
                </a:solidFill>
                <a:latin typeface="Century Schoolbook" pitchFamily="18" charset="0"/>
              </a:rPr>
              <a:t>Требования к результатам образования</a:t>
            </a:r>
            <a:br>
              <a:rPr lang="ru-RU" sz="2700" b="1" dirty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2700" b="1" dirty="0" err="1">
                <a:solidFill>
                  <a:srgbClr val="C00000"/>
                </a:solidFill>
                <a:latin typeface="Century Schoolbook" pitchFamily="18" charset="0"/>
              </a:rPr>
              <a:t>Сформированность</a:t>
            </a:r>
            <a:r>
              <a:rPr lang="ru-RU" sz="2700" b="1" dirty="0">
                <a:solidFill>
                  <a:srgbClr val="C00000"/>
                </a:solidFill>
                <a:latin typeface="Century Schoolbook" pitchFamily="18" charset="0"/>
              </a:rPr>
              <a:t> российской идентичности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0263" y="1556793"/>
            <a:ext cx="11482389" cy="334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ru-RU" sz="2400" b="1" dirty="0" err="1">
                <a:solidFill>
                  <a:srgbClr val="002060"/>
                </a:solidFill>
                <a:latin typeface="Century Schoolbook" pitchFamily="18" charset="0"/>
              </a:rPr>
              <a:t>Деятельностный</a:t>
            </a:r>
            <a:r>
              <a:rPr lang="ru-RU" sz="2400" b="1" dirty="0">
                <a:solidFill>
                  <a:srgbClr val="002060"/>
                </a:solidFill>
                <a:latin typeface="Century Schoolbook" pitchFamily="18" charset="0"/>
              </a:rPr>
              <a:t> компонент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FontTx/>
              <a:buBlip>
                <a:blip r:embed="rId5"/>
              </a:buBlip>
              <a:defRPr/>
            </a:pPr>
            <a:r>
              <a:rPr lang="ru-RU" sz="2400" b="1" dirty="0">
                <a:solidFill>
                  <a:srgbClr val="002060"/>
                </a:solidFill>
                <a:latin typeface="Century Schoolbook" pitchFamily="18" charset="0"/>
              </a:rPr>
              <a:t>Участие в школьном самоуправлении в пределах возрастных компетенций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FontTx/>
              <a:buBlip>
                <a:blip r:embed="rId5"/>
              </a:buBlip>
              <a:defRPr/>
            </a:pPr>
            <a:r>
              <a:rPr lang="ru-RU" sz="2400" b="1" dirty="0">
                <a:solidFill>
                  <a:srgbClr val="002060"/>
                </a:solidFill>
                <a:latin typeface="Century Schoolbook" pitchFamily="18" charset="0"/>
              </a:rPr>
              <a:t>Выполнение норм и требований школьной жизни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FontTx/>
              <a:buBlip>
                <a:blip r:embed="rId5"/>
              </a:buBlip>
              <a:defRPr/>
            </a:pPr>
            <a:r>
              <a:rPr lang="ru-RU" sz="2400" b="1" dirty="0">
                <a:solidFill>
                  <a:srgbClr val="002060"/>
                </a:solidFill>
                <a:latin typeface="Century Schoolbook" pitchFamily="18" charset="0"/>
              </a:rPr>
              <a:t>Умение вести диалог, разрешать конфликты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FontTx/>
              <a:buBlip>
                <a:blip r:embed="rId5"/>
              </a:buBlip>
              <a:defRPr/>
            </a:pPr>
            <a:r>
              <a:rPr lang="ru-RU" sz="2400" b="1" dirty="0">
                <a:solidFill>
                  <a:srgbClr val="002060"/>
                </a:solidFill>
                <a:latin typeface="Century Schoolbook" pitchFamily="18" charset="0"/>
              </a:rPr>
              <a:t>Следование моральным и нравственным  нормам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FontTx/>
              <a:buBlip>
                <a:blip r:embed="rId5"/>
              </a:buBlip>
              <a:defRPr/>
            </a:pPr>
            <a:r>
              <a:rPr lang="ru-RU" sz="2400" b="1" dirty="0">
                <a:solidFill>
                  <a:srgbClr val="002060"/>
                </a:solidFill>
                <a:latin typeface="Century Schoolbook" pitchFamily="18" charset="0"/>
              </a:rPr>
              <a:t>Участие в общественной жизни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FontTx/>
              <a:buBlip>
                <a:blip r:embed="rId5"/>
              </a:buBlip>
              <a:defRPr/>
            </a:pPr>
            <a:r>
              <a:rPr lang="ru-RU" sz="2400" b="1" dirty="0">
                <a:solidFill>
                  <a:srgbClr val="002060"/>
                </a:solidFill>
                <a:latin typeface="Century Schoolbook" pitchFamily="18" charset="0"/>
              </a:rPr>
              <a:t>Умение строить жизненные планы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01208"/>
            <a:ext cx="12173248" cy="1556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667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8" y="143691"/>
            <a:ext cx="11878492" cy="6544491"/>
          </a:xfrm>
        </p:spPr>
      </p:pic>
    </p:spTree>
    <p:extLst>
      <p:ext uri="{BB962C8B-B14F-4D97-AF65-F5344CB8AC3E}">
        <p14:creationId xmlns:p14="http://schemas.microsoft.com/office/powerpoint/2010/main" val="2500246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1" y="76200"/>
            <a:ext cx="9980683" cy="86432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Из Программа развития гимназии №40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229" y="3599170"/>
            <a:ext cx="11155680" cy="2977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600"/>
              </a:spcBef>
              <a:spcAft>
                <a:spcPts val="600"/>
              </a:spcAft>
            </a:pPr>
            <a:r>
              <a:rPr lang="ru-RU" sz="2000" b="1" dirty="0">
                <a:latin typeface="Century Schoolbook" pitchFamily="18" charset="0"/>
                <a:ea typeface="Calibri"/>
                <a:cs typeface="Times New Roman"/>
              </a:rPr>
              <a:t>МИССИЯ ГИМНАЗИИ</a:t>
            </a:r>
            <a:endParaRPr lang="ru-RU" sz="2000" dirty="0">
              <a:latin typeface="Century Schoolbook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sz="2000" dirty="0">
                <a:latin typeface="Century Schoolbook" pitchFamily="18" charset="0"/>
                <a:ea typeface="Calibri"/>
                <a:cs typeface="Times New Roman"/>
              </a:rPr>
              <a:t>Создание наиболее благоприятных условий развития для всех учащихся с учётом различий их склонностей и способностей, использование возможностей образовательного пространства гимназии, развитие дополнительного образования, привлечение социальных партнёров.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sz="2000" dirty="0">
                <a:latin typeface="Century Schoolbook" pitchFamily="18" charset="0"/>
                <a:ea typeface="Calibri"/>
                <a:cs typeface="Times New Roman"/>
              </a:rPr>
              <a:t>Гибкое реагирование на социально – культурные изменения среды.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sz="2000" dirty="0">
                <a:latin typeface="Century Schoolbook" pitchFamily="18" charset="0"/>
                <a:ea typeface="Calibri"/>
                <a:cs typeface="Times New Roman"/>
              </a:rPr>
              <a:t>Адаптация учащихся к быстро изменяющейся жизни.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sz="2000" dirty="0">
                <a:latin typeface="Century Schoolbook" pitchFamily="18" charset="0"/>
                <a:ea typeface="Calibri"/>
                <a:cs typeface="Times New Roman"/>
              </a:rPr>
              <a:t>Создание условий для саморазвития и самореализации каждого ученика.</a:t>
            </a:r>
            <a:endParaRPr lang="ru-RU" sz="2000" dirty="0">
              <a:effectLst/>
              <a:latin typeface="Century Schoolbook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229" y="1477298"/>
            <a:ext cx="11155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514843"/>
                </a:solidFill>
                <a:latin typeface="Century Schoolbook" pitchFamily="18" charset="0"/>
                <a:ea typeface="Calibri"/>
                <a:cs typeface="Times New Roman"/>
              </a:rPr>
              <a:t>Цель образовательной программы гимназии</a:t>
            </a:r>
            <a:endParaRPr lang="ru-RU" sz="2000" dirty="0">
              <a:solidFill>
                <a:srgbClr val="514843"/>
              </a:solidFill>
              <a:latin typeface="Century Schoolbook" pitchFamily="18" charset="0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r>
              <a:rPr lang="ru-RU" sz="2000" dirty="0">
                <a:solidFill>
                  <a:srgbClr val="514843"/>
                </a:solidFill>
                <a:latin typeface="Century Schoolbook" pitchFamily="18" charset="0"/>
                <a:ea typeface="Calibri"/>
                <a:cs typeface="Times New Roman"/>
              </a:rPr>
              <a:t>Регламентировать перспективы развития гимназии в соответствии с социальным образовательным заказом государства в рамках реализации национальной инициативы «Наша новая школа» с учётом контингента обучающихся, материально – техническими и кадровых возможностями гимназии.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3" y="0"/>
            <a:ext cx="1228575" cy="110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2069" y="0"/>
            <a:ext cx="11834948" cy="65314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Century Schoolbook" pitchFamily="18" charset="0"/>
              </a:rPr>
              <a:t>Образование как формирование научной картины мира</a:t>
            </a:r>
            <a:endParaRPr lang="ru-RU" b="1" dirty="0">
              <a:latin typeface="Century Schoolbook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64360511"/>
              </p:ext>
            </p:extLst>
          </p:nvPr>
        </p:nvGraphicFramePr>
        <p:xfrm>
          <a:off x="212771" y="848576"/>
          <a:ext cx="11809412" cy="576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лево 4"/>
          <p:cNvSpPr/>
          <p:nvPr/>
        </p:nvSpPr>
        <p:spPr>
          <a:xfrm rot="20410421">
            <a:off x="1840939" y="2699718"/>
            <a:ext cx="1172151" cy="48463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2243664">
            <a:off x="10263651" y="4042164"/>
            <a:ext cx="484632" cy="129526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8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075" y="0"/>
            <a:ext cx="12099925" cy="5254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Century Schoolbook" pitchFamily="18" charset="0"/>
              </a:rPr>
              <a:t>Универсальность образования, как освоение способов учебного познания  </a:t>
            </a:r>
            <a:endParaRPr lang="ru-RU" sz="2400" b="1" dirty="0">
              <a:latin typeface="Century Schoolbook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90446527"/>
              </p:ext>
            </p:extLst>
          </p:nvPr>
        </p:nvGraphicFramePr>
        <p:xfrm>
          <a:off x="279401" y="953588"/>
          <a:ext cx="11568610" cy="5773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770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" y="325981"/>
            <a:ext cx="11337925" cy="6270761"/>
          </a:xfrm>
        </p:spPr>
      </p:pic>
    </p:spTree>
    <p:extLst>
      <p:ext uri="{BB962C8B-B14F-4D97-AF65-F5344CB8AC3E}">
        <p14:creationId xmlns:p14="http://schemas.microsoft.com/office/powerpoint/2010/main" val="1425642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391886" y="143691"/>
            <a:ext cx="11456125" cy="6492239"/>
          </a:xfrm>
        </p:spPr>
      </p:pic>
    </p:spTree>
    <p:extLst>
      <p:ext uri="{BB962C8B-B14F-4D97-AF65-F5344CB8AC3E}">
        <p14:creationId xmlns:p14="http://schemas.microsoft.com/office/powerpoint/2010/main" val="286296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48193" y="1978591"/>
            <a:ext cx="8582299" cy="2219691"/>
          </a:xfrm>
        </p:spPr>
        <p:txBody>
          <a:bodyPr anchor="ctr">
            <a:normAutofit/>
          </a:bodyPr>
          <a:lstStyle/>
          <a:p>
            <a:pPr algn="ctr">
              <a:spcBef>
                <a:spcPts val="1"/>
              </a:spcBef>
            </a:pPr>
            <a:r>
              <a:rPr lang="ru-RU" sz="3200" b="1" cap="small" dirty="0">
                <a:solidFill>
                  <a:srgbClr val="003300"/>
                </a:solidFill>
                <a:latin typeface="Century Schoolbook" pitchFamily="18" charset="0"/>
                <a:cs typeface="Times New Roman" pitchFamily="18" charset="0"/>
              </a:rPr>
              <a:t>Пространство  личностного  развития  школьников  в современных образовательных   условиях</a:t>
            </a:r>
            <a:r>
              <a:rPr lang="ru-RU" sz="3200" b="1" dirty="0" smtClean="0">
                <a:solidFill>
                  <a:srgbClr val="514843"/>
                </a:solidFill>
                <a:latin typeface="Century Schoolbook" pitchFamily="18" charset="0"/>
              </a:rPr>
              <a:t> </a:t>
            </a:r>
            <a:endParaRPr lang="ru-RU" sz="3200" b="1" i="0" baseline="0" dirty="0">
              <a:solidFill>
                <a:srgbClr val="514843"/>
              </a:solidFill>
              <a:latin typeface="Century Schoolbook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48193" y="4167051"/>
            <a:ext cx="8242664" cy="1381401"/>
          </a:xfrm>
        </p:spPr>
        <p:txBody>
          <a:bodyPr>
            <a:normAutofit/>
          </a:bodyPr>
          <a:lstStyle/>
          <a:p>
            <a:pPr lvl="0"/>
            <a:r>
              <a:rPr lang="ru-RU" sz="2000" b="1" dirty="0" smtClean="0">
                <a:latin typeface="Century Schoolbook" pitchFamily="18" charset="0"/>
                <a:cs typeface="Times New Roman" pitchFamily="18" charset="0"/>
              </a:rPr>
              <a:t>АКЦЕНТУАЦИЯ </a:t>
            </a:r>
            <a:r>
              <a:rPr lang="ru-RU" sz="2000" b="1" dirty="0">
                <a:latin typeface="Century Schoolbook" pitchFamily="18" charset="0"/>
                <a:cs typeface="Times New Roman" pitchFamily="18" charset="0"/>
              </a:rPr>
              <a:t>ХАРАКТЕРА </a:t>
            </a:r>
          </a:p>
          <a:p>
            <a:pPr lvl="0"/>
            <a:r>
              <a:rPr lang="ru-RU" sz="2000" dirty="0">
                <a:latin typeface="Century Schoolbook" pitchFamily="18" charset="0"/>
                <a:cs typeface="Times New Roman" pitchFamily="18" charset="0"/>
              </a:rPr>
              <a:t>(англ. </a:t>
            </a:r>
            <a:r>
              <a:rPr lang="en-US" sz="2000" i="1" dirty="0">
                <a:latin typeface="Century Schoolbook" pitchFamily="18" charset="0"/>
                <a:cs typeface="Times New Roman" pitchFamily="18" charset="0"/>
              </a:rPr>
              <a:t>character accentuation</a:t>
            </a:r>
            <a:r>
              <a:rPr lang="ru-RU" sz="2000" dirty="0">
                <a:latin typeface="Century Schoolbook" pitchFamily="18" charset="0"/>
                <a:cs typeface="Times New Roman" pitchFamily="18" charset="0"/>
              </a:rPr>
              <a:t>)</a:t>
            </a:r>
            <a:r>
              <a:rPr lang="ru-RU" sz="2000" i="1" dirty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Century Schoolbook" pitchFamily="18" charset="0"/>
                <a:cs typeface="Times New Roman" pitchFamily="18" charset="0"/>
              </a:rPr>
              <a:t>— высокая степень выраженности отдельных черт </a:t>
            </a:r>
            <a:r>
              <a:rPr lang="ru-RU" sz="2000" i="1" dirty="0">
                <a:latin typeface="Century Schoolbook" pitchFamily="18" charset="0"/>
                <a:cs typeface="Times New Roman" pitchFamily="18" charset="0"/>
              </a:rPr>
              <a:t>характера </a:t>
            </a:r>
            <a:r>
              <a:rPr lang="ru-RU" sz="2000" dirty="0">
                <a:latin typeface="Century Schoolbook" pitchFamily="18" charset="0"/>
                <a:cs typeface="Times New Roman" pitchFamily="18" charset="0"/>
              </a:rPr>
              <a:t>и их сочетаний, представляющая крайний вариант </a:t>
            </a:r>
            <a:r>
              <a:rPr lang="ru-RU" sz="2000" i="1" dirty="0">
                <a:latin typeface="Century Schoolbook" pitchFamily="18" charset="0"/>
                <a:cs typeface="Times New Roman" pitchFamily="18" charset="0"/>
              </a:rPr>
              <a:t>нормы</a:t>
            </a:r>
            <a:r>
              <a:rPr lang="ru-RU" sz="2000" dirty="0">
                <a:latin typeface="Century Schoolbook" pitchFamily="18" charset="0"/>
                <a:cs typeface="Times New Roman" pitchFamily="18" charset="0"/>
              </a:rPr>
              <a:t>,</a:t>
            </a:r>
            <a:r>
              <a:rPr lang="ru-RU" sz="2000" i="1" dirty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Century Schoolbook" pitchFamily="18" charset="0"/>
                <a:cs typeface="Times New Roman" pitchFamily="18" charset="0"/>
              </a:rPr>
              <a:t>граничащий с </a:t>
            </a:r>
            <a:r>
              <a:rPr lang="ru-RU" sz="2000" i="1" dirty="0">
                <a:latin typeface="Century Schoolbook" pitchFamily="18" charset="0"/>
                <a:cs typeface="Times New Roman" pitchFamily="18" charset="0"/>
              </a:rPr>
              <a:t>психопатией</a:t>
            </a:r>
            <a:r>
              <a:rPr lang="ru-RU" sz="2000" dirty="0">
                <a:latin typeface="Century Schoolbook" pitchFamily="18" charset="0"/>
                <a:cs typeface="Times New Roman" pitchFamily="18" charset="0"/>
              </a:rPr>
              <a:t>.</a:t>
            </a:r>
            <a:r>
              <a:rPr lang="ru-RU" sz="2000" i="1" dirty="0">
                <a:latin typeface="Century Schoolbook" pitchFamily="18" charset="0"/>
                <a:cs typeface="Times New Roman" pitchFamily="18" charset="0"/>
              </a:rPr>
              <a:t> </a:t>
            </a:r>
            <a:endParaRPr lang="ru-RU" sz="2000" dirty="0">
              <a:latin typeface="Century Schoolbook" pitchFamily="18" charset="0"/>
              <a:cs typeface="Times New Roman" pitchFamily="18" charset="0"/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1800" b="0" i="0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027" y="1253597"/>
            <a:ext cx="3070436" cy="1985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059" y="3122028"/>
            <a:ext cx="2985407" cy="242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2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04901" y="76200"/>
            <a:ext cx="9980683" cy="720634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28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 </a:t>
            </a:r>
            <a:r>
              <a:rPr lang="ru-RU" b="1" kern="0" dirty="0">
                <a:solidFill>
                  <a:prstClr val="black"/>
                </a:solidFill>
                <a:latin typeface="Century Schoolbook" pitchFamily="18" charset="0"/>
              </a:rPr>
              <a:t>Социальная  ситуация  развития  ребенка</a:t>
            </a:r>
            <a:endParaRPr lang="ru-RU" sz="2800" b="0" i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688184" y="1600206"/>
            <a:ext cx="5225142" cy="4813657"/>
          </a:xfrm>
        </p:spPr>
        <p:txBody>
          <a:bodyPr rIns="108000" anchor="ctr">
            <a:normAutofit/>
          </a:bodyPr>
          <a:lstStyle/>
          <a:p>
            <a:pPr marL="1080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prstClr val="black"/>
                </a:solidFill>
                <a:latin typeface="Century Schoolbook" pitchFamily="18" charset="0"/>
                <a:cs typeface="Times New Roman" pitchFamily="18" charset="0"/>
              </a:rPr>
              <a:t>Для  психологии  развития  </a:t>
            </a:r>
            <a:r>
              <a:rPr lang="ru-RU" b="1" dirty="0" smtClean="0">
                <a:solidFill>
                  <a:prstClr val="black"/>
                </a:solidFill>
                <a:latin typeface="Century Schoolbook" pitchFamily="18" charset="0"/>
                <a:cs typeface="Times New Roman" pitchFamily="18" charset="0"/>
              </a:rPr>
              <a:t>ключе-</a:t>
            </a:r>
            <a:r>
              <a:rPr lang="ru-RU" b="1" dirty="0" err="1" smtClean="0">
                <a:solidFill>
                  <a:prstClr val="black"/>
                </a:solidFill>
                <a:latin typeface="Century Schoolbook" pitchFamily="18" charset="0"/>
                <a:cs typeface="Times New Roman" pitchFamily="18" charset="0"/>
              </a:rPr>
              <a:t>вым</a:t>
            </a:r>
            <a:r>
              <a:rPr lang="ru-RU" b="1" dirty="0" smtClean="0">
                <a:solidFill>
                  <a:prstClr val="black"/>
                </a:solidFill>
                <a:latin typeface="Century Schoolbook" pitchFamily="18" charset="0"/>
                <a:cs typeface="Times New Roman" pitchFamily="18" charset="0"/>
              </a:rPr>
              <a:t> является  </a:t>
            </a:r>
            <a:r>
              <a:rPr lang="ru-RU" b="1" dirty="0">
                <a:solidFill>
                  <a:prstClr val="black"/>
                </a:solidFill>
                <a:latin typeface="Century Schoolbook" pitchFamily="18" charset="0"/>
                <a:cs typeface="Times New Roman" pitchFamily="18" charset="0"/>
              </a:rPr>
              <a:t>положением  о  том,  что  биологические  </a:t>
            </a:r>
            <a:r>
              <a:rPr lang="ru-RU" b="1" dirty="0" smtClean="0">
                <a:solidFill>
                  <a:prstClr val="black"/>
                </a:solidFill>
                <a:latin typeface="Century Schoolbook" pitchFamily="18" charset="0"/>
                <a:cs typeface="Times New Roman" pitchFamily="18" charset="0"/>
              </a:rPr>
              <a:t>предпосылки (уровень  морфофункциональной зрелости  </a:t>
            </a:r>
            <a:r>
              <a:rPr lang="ru-RU" b="1" dirty="0">
                <a:solidFill>
                  <a:prstClr val="black"/>
                </a:solidFill>
                <a:latin typeface="Century Schoolbook" pitchFamily="18" charset="0"/>
                <a:cs typeface="Times New Roman" pitchFamily="18" charset="0"/>
              </a:rPr>
              <a:t>ЦНС),  равно  как  и  </a:t>
            </a:r>
            <a:r>
              <a:rPr lang="ru-RU" b="1" dirty="0" smtClean="0">
                <a:solidFill>
                  <a:prstClr val="black"/>
                </a:solidFill>
                <a:latin typeface="Century Schoolbook" pitchFamily="18" charset="0"/>
                <a:cs typeface="Times New Roman" pitchFamily="18" charset="0"/>
              </a:rPr>
              <a:t>не-благоприятные  </a:t>
            </a:r>
            <a:r>
              <a:rPr lang="ru-RU" b="1" dirty="0">
                <a:solidFill>
                  <a:prstClr val="black"/>
                </a:solidFill>
                <a:latin typeface="Century Schoolbook" pitchFamily="18" charset="0"/>
                <a:cs typeface="Times New Roman" pitchFamily="18" charset="0"/>
              </a:rPr>
              <a:t>социальные  </a:t>
            </a:r>
            <a:r>
              <a:rPr lang="ru-RU" b="1" dirty="0" err="1" smtClean="0">
                <a:solidFill>
                  <a:prstClr val="black"/>
                </a:solidFill>
                <a:latin typeface="Century Schoolbook" pitchFamily="18" charset="0"/>
                <a:cs typeface="Times New Roman" pitchFamily="18" charset="0"/>
              </a:rPr>
              <a:t>усло</a:t>
            </a:r>
            <a:r>
              <a:rPr lang="ru-RU" b="1" dirty="0" smtClean="0">
                <a:solidFill>
                  <a:prstClr val="black"/>
                </a:solidFill>
                <a:latin typeface="Century Schoolbook" pitchFamily="18" charset="0"/>
                <a:cs typeface="Times New Roman" pitchFamily="18" charset="0"/>
              </a:rPr>
              <a:t>-вия</a:t>
            </a:r>
            <a:r>
              <a:rPr lang="ru-RU" b="1" dirty="0">
                <a:solidFill>
                  <a:prstClr val="black"/>
                </a:solidFill>
                <a:latin typeface="Century Schoolbook" pitchFamily="18" charset="0"/>
                <a:cs typeface="Times New Roman" pitchFamily="18" charset="0"/>
              </a:rPr>
              <a:t>,  сами  по  себе  не  определяют  и  не  </a:t>
            </a:r>
            <a:r>
              <a:rPr lang="ru-RU" b="1" dirty="0" smtClean="0">
                <a:solidFill>
                  <a:prstClr val="black"/>
                </a:solidFill>
                <a:latin typeface="Century Schoolbook" pitchFamily="18" charset="0"/>
                <a:cs typeface="Times New Roman" pitchFamily="18" charset="0"/>
              </a:rPr>
              <a:t>предопределяют </a:t>
            </a:r>
            <a:r>
              <a:rPr lang="ru-RU" b="1" dirty="0" err="1" smtClean="0">
                <a:solidFill>
                  <a:prstClr val="black"/>
                </a:solidFill>
                <a:latin typeface="Century Schoolbook" pitchFamily="18" charset="0"/>
                <a:cs typeface="Times New Roman" pitchFamily="18" charset="0"/>
              </a:rPr>
              <a:t>формирова-ние</a:t>
            </a:r>
            <a:r>
              <a:rPr lang="ru-RU" b="1" dirty="0" smtClean="0">
                <a:solidFill>
                  <a:prstClr val="black"/>
                </a:solidFill>
                <a:latin typeface="Century Schoolbook" pitchFamily="18" charset="0"/>
                <a:cs typeface="Times New Roman" pitchFamily="18" charset="0"/>
              </a:rPr>
              <a:t>  психических  </a:t>
            </a:r>
            <a:r>
              <a:rPr lang="ru-RU" b="1" dirty="0">
                <a:solidFill>
                  <a:prstClr val="black"/>
                </a:solidFill>
                <a:latin typeface="Century Schoolbook" pitchFamily="18" charset="0"/>
                <a:cs typeface="Times New Roman" pitchFamily="18" charset="0"/>
              </a:rPr>
              <a:t>способностей,  но  могут  накладывать  ограничения  на  ход  и  темпы  психического  развития.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b="1" dirty="0">
                <a:solidFill>
                  <a:prstClr val="black"/>
                </a:solidFill>
                <a:latin typeface="Century Schoolbook" pitchFamily="18" charset="0"/>
              </a:rPr>
              <a:t>              </a:t>
            </a:r>
            <a:r>
              <a:rPr lang="ru-RU" b="1" dirty="0" smtClean="0">
                <a:solidFill>
                  <a:prstClr val="black"/>
                </a:solidFill>
                <a:latin typeface="Century Schoolbook" pitchFamily="18" charset="0"/>
              </a:rPr>
              <a:t>                  Л</a:t>
            </a:r>
            <a:r>
              <a:rPr lang="ru-RU" b="1" dirty="0">
                <a:solidFill>
                  <a:prstClr val="black"/>
                </a:solidFill>
                <a:latin typeface="Century Schoolbook" pitchFamily="18" charset="0"/>
              </a:rPr>
              <a:t>. С. </a:t>
            </a:r>
            <a:r>
              <a:rPr lang="ru-RU" b="1" dirty="0" smtClean="0">
                <a:solidFill>
                  <a:prstClr val="black"/>
                </a:solidFill>
                <a:latin typeface="Century Schoolbook" pitchFamily="18" charset="0"/>
              </a:rPr>
              <a:t>Выготский</a:t>
            </a:r>
            <a:endParaRPr lang="ru-RU" dirty="0">
              <a:solidFill>
                <a:prstClr val="black"/>
              </a:solidFill>
              <a:latin typeface="Century Schoolbook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2" y="1449974"/>
            <a:ext cx="6430912" cy="4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8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795" y="101229"/>
            <a:ext cx="7281455" cy="903514"/>
          </a:xfrm>
        </p:spPr>
        <p:txBody>
          <a:bodyPr/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ru-RU" sz="28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Century Schoolbook" pitchFamily="18" charset="0"/>
                <a:ea typeface="+mn-ea"/>
                <a:cs typeface="Times New Roman" pitchFamily="18" charset="0"/>
              </a:rPr>
              <a:t> </a:t>
            </a:r>
            <a:endParaRPr lang="ru-RU" sz="2800" b="0" i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3" y="0"/>
            <a:ext cx="1228575" cy="11059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4699" y="321144"/>
            <a:ext cx="92572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kern="0" dirty="0">
                <a:solidFill>
                  <a:srgbClr val="C00000"/>
                </a:solidFill>
                <a:latin typeface="Century Schoolbook" pitchFamily="18" charset="0"/>
              </a:rPr>
              <a:t>Инверсия:  организм - личность</a:t>
            </a:r>
            <a:endParaRPr lang="ru-RU" kern="0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293018448"/>
              </p:ext>
            </p:extLst>
          </p:nvPr>
        </p:nvGraphicFramePr>
        <p:xfrm>
          <a:off x="479961" y="1651332"/>
          <a:ext cx="515013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37006448"/>
              </p:ext>
            </p:extLst>
          </p:nvPr>
        </p:nvGraphicFramePr>
        <p:xfrm>
          <a:off x="5499464" y="1544124"/>
          <a:ext cx="6132429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1638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heme/theme1.xml><?xml version="1.0" encoding="utf-8"?>
<a:theme xmlns:a="http://schemas.openxmlformats.org/drawingml/2006/main" name="AcademicLiterature_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AcademicLiterature_16x9_TP103431361.potx" id="{2F0AAF73-AE41-486D-B6DC-0985ADE3F2EC}" vid="{EF7BD8ED-D7CC-46AA-8B96-4CA16C4A9ED2}"/>
    </a:ext>
  </a:extLst>
</a:theme>
</file>

<file path=ppt/theme/theme10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90TGp_climb_dark_ani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808080"/>
        </a:dk1>
        <a:lt1>
          <a:srgbClr val="FFFFFF"/>
        </a:lt1>
        <a:dk2>
          <a:srgbClr val="003366"/>
        </a:dk2>
        <a:lt2>
          <a:srgbClr val="FFFFCC"/>
        </a:lt2>
        <a:accent1>
          <a:srgbClr val="79CE24"/>
        </a:accent1>
        <a:accent2>
          <a:srgbClr val="E45267"/>
        </a:accent2>
        <a:accent3>
          <a:srgbClr val="AAADB8"/>
        </a:accent3>
        <a:accent4>
          <a:srgbClr val="DADADA"/>
        </a:accent4>
        <a:accent5>
          <a:srgbClr val="BEE3AC"/>
        </a:accent5>
        <a:accent6>
          <a:srgbClr val="CF495D"/>
        </a:accent6>
        <a:hlink>
          <a:srgbClr val="5FC3D7"/>
        </a:hlink>
        <a:folHlink>
          <a:srgbClr val="FAA7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F5F5F"/>
        </a:dk1>
        <a:lt1>
          <a:srgbClr val="FFFFFF"/>
        </a:lt1>
        <a:dk2>
          <a:srgbClr val="232751"/>
        </a:dk2>
        <a:lt2>
          <a:srgbClr val="CCFFCC"/>
        </a:lt2>
        <a:accent1>
          <a:srgbClr val="62A2DC"/>
        </a:accent1>
        <a:accent2>
          <a:srgbClr val="E29B54"/>
        </a:accent2>
        <a:accent3>
          <a:srgbClr val="ACACB3"/>
        </a:accent3>
        <a:accent4>
          <a:srgbClr val="DADADA"/>
        </a:accent4>
        <a:accent5>
          <a:srgbClr val="B7CEEB"/>
        </a:accent5>
        <a:accent6>
          <a:srgbClr val="CD8C4B"/>
        </a:accent6>
        <a:hlink>
          <a:srgbClr val="83CE5A"/>
        </a:hlink>
        <a:folHlink>
          <a:srgbClr val="DE58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5F5F5F"/>
        </a:dk1>
        <a:lt1>
          <a:srgbClr val="FFFFFF"/>
        </a:lt1>
        <a:dk2>
          <a:srgbClr val="504736"/>
        </a:dk2>
        <a:lt2>
          <a:srgbClr val="CCECFF"/>
        </a:lt2>
        <a:accent1>
          <a:srgbClr val="DE6084"/>
        </a:accent1>
        <a:accent2>
          <a:srgbClr val="63B1C9"/>
        </a:accent2>
        <a:accent3>
          <a:srgbClr val="B3B1AE"/>
        </a:accent3>
        <a:accent4>
          <a:srgbClr val="DADADA"/>
        </a:accent4>
        <a:accent5>
          <a:srgbClr val="ECB6C2"/>
        </a:accent5>
        <a:accent6>
          <a:srgbClr val="59A0B6"/>
        </a:accent6>
        <a:hlink>
          <a:srgbClr val="D08B58"/>
        </a:hlink>
        <a:folHlink>
          <a:srgbClr val="67D53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590TGp_climb_dark_ani">
  <a:themeElements>
    <a:clrScheme name="Тема Office 1">
      <a:dk1>
        <a:srgbClr val="808080"/>
      </a:dk1>
      <a:lt1>
        <a:srgbClr val="FFFFFF"/>
      </a:lt1>
      <a:dk2>
        <a:srgbClr val="003366"/>
      </a:dk2>
      <a:lt2>
        <a:srgbClr val="FFFFCC"/>
      </a:lt2>
      <a:accent1>
        <a:srgbClr val="79CE24"/>
      </a:accent1>
      <a:accent2>
        <a:srgbClr val="E45267"/>
      </a:accent2>
      <a:accent3>
        <a:srgbClr val="AAADB8"/>
      </a:accent3>
      <a:accent4>
        <a:srgbClr val="DADADA"/>
      </a:accent4>
      <a:accent5>
        <a:srgbClr val="BEE3AC"/>
      </a:accent5>
      <a:accent6>
        <a:srgbClr val="CF495D"/>
      </a:accent6>
      <a:hlink>
        <a:srgbClr val="5FC3D7"/>
      </a:hlink>
      <a:folHlink>
        <a:srgbClr val="FAA71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808080"/>
        </a:dk1>
        <a:lt1>
          <a:srgbClr val="FFFFFF"/>
        </a:lt1>
        <a:dk2>
          <a:srgbClr val="003366"/>
        </a:dk2>
        <a:lt2>
          <a:srgbClr val="FFFFCC"/>
        </a:lt2>
        <a:accent1>
          <a:srgbClr val="79CE24"/>
        </a:accent1>
        <a:accent2>
          <a:srgbClr val="E45267"/>
        </a:accent2>
        <a:accent3>
          <a:srgbClr val="AAADB8"/>
        </a:accent3>
        <a:accent4>
          <a:srgbClr val="DADADA"/>
        </a:accent4>
        <a:accent5>
          <a:srgbClr val="BEE3AC"/>
        </a:accent5>
        <a:accent6>
          <a:srgbClr val="CF495D"/>
        </a:accent6>
        <a:hlink>
          <a:srgbClr val="5FC3D7"/>
        </a:hlink>
        <a:folHlink>
          <a:srgbClr val="FAA7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F5F5F"/>
        </a:dk1>
        <a:lt1>
          <a:srgbClr val="FFFFFF"/>
        </a:lt1>
        <a:dk2>
          <a:srgbClr val="232751"/>
        </a:dk2>
        <a:lt2>
          <a:srgbClr val="CCFFCC"/>
        </a:lt2>
        <a:accent1>
          <a:srgbClr val="62A2DC"/>
        </a:accent1>
        <a:accent2>
          <a:srgbClr val="E29B54"/>
        </a:accent2>
        <a:accent3>
          <a:srgbClr val="ACACB3"/>
        </a:accent3>
        <a:accent4>
          <a:srgbClr val="DADADA"/>
        </a:accent4>
        <a:accent5>
          <a:srgbClr val="B7CEEB"/>
        </a:accent5>
        <a:accent6>
          <a:srgbClr val="CD8C4B"/>
        </a:accent6>
        <a:hlink>
          <a:srgbClr val="83CE5A"/>
        </a:hlink>
        <a:folHlink>
          <a:srgbClr val="DE58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5F5F5F"/>
        </a:dk1>
        <a:lt1>
          <a:srgbClr val="FFFFFF"/>
        </a:lt1>
        <a:dk2>
          <a:srgbClr val="504736"/>
        </a:dk2>
        <a:lt2>
          <a:srgbClr val="CCECFF"/>
        </a:lt2>
        <a:accent1>
          <a:srgbClr val="DE6084"/>
        </a:accent1>
        <a:accent2>
          <a:srgbClr val="63B1C9"/>
        </a:accent2>
        <a:accent3>
          <a:srgbClr val="B3B1AE"/>
        </a:accent3>
        <a:accent4>
          <a:srgbClr val="DADADA"/>
        </a:accent4>
        <a:accent5>
          <a:srgbClr val="ECB6C2"/>
        </a:accent5>
        <a:accent6>
          <a:srgbClr val="59A0B6"/>
        </a:accent6>
        <a:hlink>
          <a:srgbClr val="D08B58"/>
        </a:hlink>
        <a:folHlink>
          <a:srgbClr val="67D53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AcademicLiterature_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AcademicLiterature_16x9_TP103431361.potx" id="{2F0AAF73-AE41-486D-B6DC-0985ADE3F2EC}" vid="{EF7BD8ED-D7CC-46AA-8B96-4CA16C4A9ED2}"/>
    </a:ext>
  </a:extLst>
</a:theme>
</file>

<file path=ppt/theme/theme5.xml><?xml version="1.0" encoding="utf-8"?>
<a:theme xmlns:a="http://schemas.openxmlformats.org/drawingml/2006/main" name="3_AcademicLiterature_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AcademicLiterature_16x9_TP103431361.potx" id="{2F0AAF73-AE41-486D-B6DC-0985ADE3F2EC}" vid="{EF7BD8ED-D7CC-46AA-8B96-4CA16C4A9ED2}"/>
    </a:ext>
  </a:extLst>
</a:theme>
</file>

<file path=ppt/theme/theme6.xml><?xml version="1.0" encoding="utf-8"?>
<a:theme xmlns:a="http://schemas.openxmlformats.org/drawingml/2006/main" name="4_AcademicLiterature_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AcademicLiterature_16x9_TP103431361.potx" id="{2F0AAF73-AE41-486D-B6DC-0985ADE3F2EC}" vid="{EF7BD8ED-D7CC-46AA-8B96-4CA16C4A9ED2}"/>
    </a:ext>
  </a:extLst>
</a:theme>
</file>

<file path=ppt/theme/theme7.xml><?xml version="1.0" encoding="utf-8"?>
<a:theme xmlns:a="http://schemas.openxmlformats.org/drawingml/2006/main" name="5_AcademicLiterature_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AcademicLiterature_16x9_TP103431361.potx" id="{2F0AAF73-AE41-486D-B6DC-0985ADE3F2EC}" vid="{EF7BD8ED-D7CC-46AA-8B96-4CA16C4A9ED2}"/>
    </a:ext>
  </a:extLst>
</a:theme>
</file>

<file path=ppt/theme/theme8.xml><?xml version="1.0" encoding="utf-8"?>
<a:theme xmlns:a="http://schemas.openxmlformats.org/drawingml/2006/main" name="6_AcademicLiterature_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AcademicLiterature_16x9_TP103431361.potx" id="{2F0AAF73-AE41-486D-B6DC-0985ADE3F2EC}" vid="{EF7BD8ED-D7CC-46AA-8B96-4CA16C4A9ED2}"/>
    </a:ext>
  </a:extLst>
</a:theme>
</file>

<file path=ppt/theme/theme9.xml><?xml version="1.0" encoding="utf-8"?>
<a:theme xmlns:a="http://schemas.openxmlformats.org/drawingml/2006/main" name="7_AcademicLiterature_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AcademicLiterature_16x9_TP103431361.potx" id="{2F0AAF73-AE41-486D-B6DC-0985ADE3F2EC}" vid="{EF7BD8ED-D7CC-46AA-8B96-4CA16C4A9ED2}"/>
    </a:ext>
  </a:extLst>
</a:theme>
</file>

<file path=ppt/theme/themeOverride1.xml><?xml version="1.0" encoding="utf-8"?>
<a:themeOverride xmlns:a="http://schemas.openxmlformats.org/drawingml/2006/main">
  <a:clrScheme name="Ясность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AcademicLiterature_16x9</Template>
  <TotalTime>0</TotalTime>
  <Words>636</Words>
  <Application>Microsoft Office PowerPoint</Application>
  <PresentationFormat>Произвольный</PresentationFormat>
  <Paragraphs>105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AcademicLiterature_16x9</vt:lpstr>
      <vt:lpstr>590TGp_climb_dark_ani</vt:lpstr>
      <vt:lpstr>2_590TGp_climb_dark_ani</vt:lpstr>
      <vt:lpstr>2_AcademicLiterature_16x9</vt:lpstr>
      <vt:lpstr>3_AcademicLiterature_16x9</vt:lpstr>
      <vt:lpstr>4_AcademicLiterature_16x9</vt:lpstr>
      <vt:lpstr>5_AcademicLiterature_16x9</vt:lpstr>
      <vt:lpstr>6_AcademicLiterature_16x9</vt:lpstr>
      <vt:lpstr>7_AcademicLiterature_16x9</vt:lpstr>
      <vt:lpstr>Формирование  научной  картины мира  (НКМ)  в  условиях современного  гимназического образования</vt:lpstr>
      <vt:lpstr>Из Программа развития гимназии №40</vt:lpstr>
      <vt:lpstr>Образование как формирование научной картины мира</vt:lpstr>
      <vt:lpstr>Универсальность образования, как освоение способов учебного познания  </vt:lpstr>
      <vt:lpstr>Презентация PowerPoint</vt:lpstr>
      <vt:lpstr>Презентация PowerPoint</vt:lpstr>
      <vt:lpstr>Пространство  личностного  развития  школьников  в современных образовательных   условиях </vt:lpstr>
      <vt:lpstr> Социальная  ситуация  развития  ребенка</vt:lpstr>
      <vt:lpstr>  </vt:lpstr>
      <vt:lpstr>Презентация PowerPoint</vt:lpstr>
      <vt:lpstr> ЛОВУШКИ   ДЛЯ  ДУШИ</vt:lpstr>
      <vt:lpstr>Ценностные ориентиры системы образования        в стандарте</vt:lpstr>
      <vt:lpstr>Стандарт как социальная конвенциональная норма, реализующая  общественный  договор </vt:lpstr>
      <vt:lpstr> Требования к результатам образования Сформированность российской идентичности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2013-02-19T04:31:10Z</dcterms:created>
  <dcterms:modified xsi:type="dcterms:W3CDTF">2013-03-04T07:06:08Z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